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24"/>
  </p:notesMasterIdLst>
  <p:sldIdLst>
    <p:sldId id="1864" r:id="rId5"/>
    <p:sldId id="1874" r:id="rId6"/>
    <p:sldId id="1846" r:id="rId7"/>
    <p:sldId id="1888" r:id="rId8"/>
    <p:sldId id="1876" r:id="rId9"/>
    <p:sldId id="1877" r:id="rId10"/>
    <p:sldId id="1852" r:id="rId11"/>
    <p:sldId id="1871" r:id="rId12"/>
    <p:sldId id="1858" r:id="rId13"/>
    <p:sldId id="1878" r:id="rId14"/>
    <p:sldId id="1880" r:id="rId15"/>
    <p:sldId id="1881" r:id="rId16"/>
    <p:sldId id="1890" r:id="rId17"/>
    <p:sldId id="1882" r:id="rId18"/>
    <p:sldId id="1883" r:id="rId19"/>
    <p:sldId id="1885" r:id="rId20"/>
    <p:sldId id="1884" r:id="rId21"/>
    <p:sldId id="1887" r:id="rId22"/>
    <p:sldId id="1886" r:id="rId2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2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exastribune.org/2020/06/25/texas-hispanic-population-grows-2-million/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astribune.org/2021/05/30/texas-voting-restrictions-senate/" TargetMode="External"/><Relationship Id="rId2" Type="http://schemas.openxmlformats.org/officeDocument/2006/relationships/hyperlink" Target="https://www.texastribune.org/2020/09/23/texas-republicans-greg-abbott-early-voting/" TargetMode="External"/><Relationship Id="rId1" Type="http://schemas.openxmlformats.org/officeDocument/2006/relationships/hyperlink" Target="https://www.texastribune.org/2020/10/11/texas-ballot-drop-off-locations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exastribune.org/2020/06/25/texas-hispanic-population-grows-2-million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astribune.org/2020/09/23/texas-republicans-greg-abbott-early-voting/" TargetMode="External"/><Relationship Id="rId2" Type="http://schemas.openxmlformats.org/officeDocument/2006/relationships/hyperlink" Target="https://www.texastribune.org/2020/10/11/texas-ballot-drop-off-locations/" TargetMode="External"/><Relationship Id="rId1" Type="http://schemas.openxmlformats.org/officeDocument/2006/relationships/hyperlink" Target="https://www.texastribune.org/2021/05/30/texas-voting-restrictions-senate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D18A4-472C-41E7-8441-111F94F821A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1325B-5EDA-4618-9BC7-1AC000A165CB}">
      <dgm:prSet/>
      <dgm:spPr/>
      <dgm:t>
        <a:bodyPr/>
        <a:lstStyle/>
        <a:p>
          <a:r>
            <a:rPr lang="en-US" b="0" dirty="0">
              <a:hlinkClick xmlns:r="http://schemas.openxmlformats.org/officeDocument/2006/relationships" r:id="rId1"/>
            </a:rPr>
            <a:t>State Demographers</a:t>
          </a:r>
          <a:r>
            <a:rPr lang="en-US" b="0" dirty="0"/>
            <a:t> predict Hispanics will become the state’s largest population group by mid-2021</a:t>
          </a:r>
          <a:endParaRPr lang="en-US" dirty="0"/>
        </a:p>
      </dgm:t>
    </dgm:pt>
    <dgm:pt modelId="{00FC50D2-E231-4C21-A79D-5F6DEA9F6075}" type="parTrans" cxnId="{AAD8C7D7-BCAC-4011-8B35-7CF0BFD9BAA3}">
      <dgm:prSet/>
      <dgm:spPr/>
      <dgm:t>
        <a:bodyPr/>
        <a:lstStyle/>
        <a:p>
          <a:endParaRPr lang="en-US"/>
        </a:p>
      </dgm:t>
    </dgm:pt>
    <dgm:pt modelId="{DDEBB4B0-7C90-4829-A666-0CDA3120EF37}" type="sibTrans" cxnId="{AAD8C7D7-BCAC-4011-8B35-7CF0BFD9BAA3}">
      <dgm:prSet/>
      <dgm:spPr/>
      <dgm:t>
        <a:bodyPr/>
        <a:lstStyle/>
        <a:p>
          <a:endParaRPr lang="en-US"/>
        </a:p>
      </dgm:t>
    </dgm:pt>
    <dgm:pt modelId="{F44CB7C4-55B6-4BA4-A77E-BD65AD7AA272}">
      <dgm:prSet/>
      <dgm:spPr/>
      <dgm:t>
        <a:bodyPr/>
        <a:lstStyle/>
        <a:p>
          <a:r>
            <a:rPr lang="en-US" dirty="0"/>
            <a:t>Hillary</a:t>
          </a:r>
          <a:r>
            <a:rPr lang="en-US" baseline="0" dirty="0"/>
            <a:t> Clinton won the Texas Hispanic vote by 27% in 2016 </a:t>
          </a:r>
          <a:endParaRPr lang="en-US" dirty="0"/>
        </a:p>
      </dgm:t>
    </dgm:pt>
    <dgm:pt modelId="{F47E465D-C6C0-4087-8513-C8E728815620}" type="parTrans" cxnId="{FF088299-0C90-4FDB-A025-897D48A608A5}">
      <dgm:prSet/>
      <dgm:spPr/>
      <dgm:t>
        <a:bodyPr/>
        <a:lstStyle/>
        <a:p>
          <a:endParaRPr lang="en-US"/>
        </a:p>
      </dgm:t>
    </dgm:pt>
    <dgm:pt modelId="{85E8C58F-ACBE-4709-AC77-600B1AB64642}" type="sibTrans" cxnId="{FF088299-0C90-4FDB-A025-897D48A608A5}">
      <dgm:prSet/>
      <dgm:spPr/>
      <dgm:t>
        <a:bodyPr/>
        <a:lstStyle/>
        <a:p>
          <a:endParaRPr lang="en-US"/>
        </a:p>
      </dgm:t>
    </dgm:pt>
    <dgm:pt modelId="{FF95180D-31AE-4CD8-8308-1703A83EB56F}" type="pres">
      <dgm:prSet presAssocID="{4BED18A4-472C-41E7-8441-111F94F821A9}" presName="linear" presStyleCnt="0">
        <dgm:presLayoutVars>
          <dgm:animLvl val="lvl"/>
          <dgm:resizeHandles val="exact"/>
        </dgm:presLayoutVars>
      </dgm:prSet>
      <dgm:spPr/>
    </dgm:pt>
    <dgm:pt modelId="{3D4564CB-F336-4689-A613-9AA0BE677BED}" type="pres">
      <dgm:prSet presAssocID="{AF61325B-5EDA-4618-9BC7-1AC000A165C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AFC1A3-0F42-49C5-85AF-1C6D8786C2BA}" type="pres">
      <dgm:prSet presAssocID="{DDEBB4B0-7C90-4829-A666-0CDA3120EF37}" presName="spacer" presStyleCnt="0"/>
      <dgm:spPr/>
    </dgm:pt>
    <dgm:pt modelId="{E50CA10C-CF8E-40C4-8AD0-5F248163C412}" type="pres">
      <dgm:prSet presAssocID="{F44CB7C4-55B6-4BA4-A77E-BD65AD7AA2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0E57E2C-9806-4D23-B025-932447A7BB77}" type="presOf" srcId="{AF61325B-5EDA-4618-9BC7-1AC000A165CB}" destId="{3D4564CB-F336-4689-A613-9AA0BE677BED}" srcOrd="0" destOrd="0" presId="urn:microsoft.com/office/officeart/2005/8/layout/vList2"/>
    <dgm:cxn modelId="{52E8E455-A3B7-460B-8A34-7B153C3D17A7}" type="presOf" srcId="{4BED18A4-472C-41E7-8441-111F94F821A9}" destId="{FF95180D-31AE-4CD8-8308-1703A83EB56F}" srcOrd="0" destOrd="0" presId="urn:microsoft.com/office/officeart/2005/8/layout/vList2"/>
    <dgm:cxn modelId="{FF088299-0C90-4FDB-A025-897D48A608A5}" srcId="{4BED18A4-472C-41E7-8441-111F94F821A9}" destId="{F44CB7C4-55B6-4BA4-A77E-BD65AD7AA272}" srcOrd="1" destOrd="0" parTransId="{F47E465D-C6C0-4087-8513-C8E728815620}" sibTransId="{85E8C58F-ACBE-4709-AC77-600B1AB64642}"/>
    <dgm:cxn modelId="{AAD8C7D7-BCAC-4011-8B35-7CF0BFD9BAA3}" srcId="{4BED18A4-472C-41E7-8441-111F94F821A9}" destId="{AF61325B-5EDA-4618-9BC7-1AC000A165CB}" srcOrd="0" destOrd="0" parTransId="{00FC50D2-E231-4C21-A79D-5F6DEA9F6075}" sibTransId="{DDEBB4B0-7C90-4829-A666-0CDA3120EF37}"/>
    <dgm:cxn modelId="{93C731EC-84EF-4A51-980E-59E567A47071}" type="presOf" srcId="{F44CB7C4-55B6-4BA4-A77E-BD65AD7AA272}" destId="{E50CA10C-CF8E-40C4-8AD0-5F248163C412}" srcOrd="0" destOrd="0" presId="urn:microsoft.com/office/officeart/2005/8/layout/vList2"/>
    <dgm:cxn modelId="{FD3B2010-E978-4B38-AF8D-8E47F58D7630}" type="presParOf" srcId="{FF95180D-31AE-4CD8-8308-1703A83EB56F}" destId="{3D4564CB-F336-4689-A613-9AA0BE677BED}" srcOrd="0" destOrd="0" presId="urn:microsoft.com/office/officeart/2005/8/layout/vList2"/>
    <dgm:cxn modelId="{27A5D428-552F-46AD-BB10-D296349474F8}" type="presParOf" srcId="{FF95180D-31AE-4CD8-8308-1703A83EB56F}" destId="{F1AFC1A3-0F42-49C5-85AF-1C6D8786C2BA}" srcOrd="1" destOrd="0" presId="urn:microsoft.com/office/officeart/2005/8/layout/vList2"/>
    <dgm:cxn modelId="{154CDEFF-7B0A-46AC-B86A-662D5BB0BB60}" type="presParOf" srcId="{FF95180D-31AE-4CD8-8308-1703A83EB56F}" destId="{E50CA10C-CF8E-40C4-8AD0-5F248163C41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04361-76FB-431E-B045-A25E3080B6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EDA41F-FD15-4C04-9A6D-B92B2A3B1ECA}">
      <dgm:prSet/>
      <dgm:spPr/>
      <dgm:t>
        <a:bodyPr/>
        <a:lstStyle/>
        <a:p>
          <a:r>
            <a:rPr lang="en-US" b="0" dirty="0"/>
            <a:t>Unemployment is much higher in 2020 due to Covid</a:t>
          </a:r>
          <a:endParaRPr lang="en-US" dirty="0"/>
        </a:p>
      </dgm:t>
    </dgm:pt>
    <dgm:pt modelId="{6789D2C4-ADCD-4774-A7CA-A90810A84B3F}" type="parTrans" cxnId="{51D1C52C-6C66-4B6C-A978-576D58077CE4}">
      <dgm:prSet/>
      <dgm:spPr/>
      <dgm:t>
        <a:bodyPr/>
        <a:lstStyle/>
        <a:p>
          <a:endParaRPr lang="en-US"/>
        </a:p>
      </dgm:t>
    </dgm:pt>
    <dgm:pt modelId="{A1B16868-04D4-4E68-BC47-7A208B49E068}" type="sibTrans" cxnId="{51D1C52C-6C66-4B6C-A978-576D58077CE4}">
      <dgm:prSet/>
      <dgm:spPr/>
      <dgm:t>
        <a:bodyPr/>
        <a:lstStyle/>
        <a:p>
          <a:endParaRPr lang="en-US"/>
        </a:p>
      </dgm:t>
    </dgm:pt>
    <dgm:pt modelId="{49647B77-1020-4A7A-8173-4EC0000D0FCA}">
      <dgm:prSet/>
      <dgm:spPr/>
      <dgm:t>
        <a:bodyPr/>
        <a:lstStyle/>
        <a:p>
          <a:r>
            <a:rPr lang="en-US" b="0" dirty="0"/>
            <a:t>Counties close to the border tend to have higher unemployment rates </a:t>
          </a:r>
          <a:endParaRPr lang="en-US" dirty="0"/>
        </a:p>
      </dgm:t>
    </dgm:pt>
    <dgm:pt modelId="{5DC601FD-1B96-43AA-9550-8F0A492C01E4}" type="parTrans" cxnId="{EF0E5BCE-D8A7-4DEF-A74F-92E8FFA930D3}">
      <dgm:prSet/>
      <dgm:spPr/>
      <dgm:t>
        <a:bodyPr/>
        <a:lstStyle/>
        <a:p>
          <a:endParaRPr lang="en-US"/>
        </a:p>
      </dgm:t>
    </dgm:pt>
    <dgm:pt modelId="{12B7B20B-C6AE-48A4-81AA-58AFAE598008}" type="sibTrans" cxnId="{EF0E5BCE-D8A7-4DEF-A74F-92E8FFA930D3}">
      <dgm:prSet/>
      <dgm:spPr/>
      <dgm:t>
        <a:bodyPr/>
        <a:lstStyle/>
        <a:p>
          <a:endParaRPr lang="en-US"/>
        </a:p>
      </dgm:t>
    </dgm:pt>
    <dgm:pt modelId="{E4E41252-019D-4BD2-8C60-84075743E5DB}" type="pres">
      <dgm:prSet presAssocID="{57004361-76FB-431E-B045-A25E3080B659}" presName="linear" presStyleCnt="0">
        <dgm:presLayoutVars>
          <dgm:animLvl val="lvl"/>
          <dgm:resizeHandles val="exact"/>
        </dgm:presLayoutVars>
      </dgm:prSet>
      <dgm:spPr/>
    </dgm:pt>
    <dgm:pt modelId="{42BB0484-8897-4E4C-A00E-C55285B1BD1D}" type="pres">
      <dgm:prSet presAssocID="{A8EDA41F-FD15-4C04-9A6D-B92B2A3B1EC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64C475-217E-406F-B0A5-A899AC1CCAE7}" type="pres">
      <dgm:prSet presAssocID="{A1B16868-04D4-4E68-BC47-7A208B49E068}" presName="spacer" presStyleCnt="0"/>
      <dgm:spPr/>
    </dgm:pt>
    <dgm:pt modelId="{E1ED4F55-1D06-420D-B4E7-539DAD3FA173}" type="pres">
      <dgm:prSet presAssocID="{49647B77-1020-4A7A-8173-4EC0000D0FC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1D1C52C-6C66-4B6C-A978-576D58077CE4}" srcId="{57004361-76FB-431E-B045-A25E3080B659}" destId="{A8EDA41F-FD15-4C04-9A6D-B92B2A3B1ECA}" srcOrd="0" destOrd="0" parTransId="{6789D2C4-ADCD-4774-A7CA-A90810A84B3F}" sibTransId="{A1B16868-04D4-4E68-BC47-7A208B49E068}"/>
    <dgm:cxn modelId="{83688C5B-FB16-4371-9F45-D72DC1AE314F}" type="presOf" srcId="{57004361-76FB-431E-B045-A25E3080B659}" destId="{E4E41252-019D-4BD2-8C60-84075743E5DB}" srcOrd="0" destOrd="0" presId="urn:microsoft.com/office/officeart/2005/8/layout/vList2"/>
    <dgm:cxn modelId="{EF0E5BCE-D8A7-4DEF-A74F-92E8FFA930D3}" srcId="{57004361-76FB-431E-B045-A25E3080B659}" destId="{49647B77-1020-4A7A-8173-4EC0000D0FCA}" srcOrd="1" destOrd="0" parTransId="{5DC601FD-1B96-43AA-9550-8F0A492C01E4}" sibTransId="{12B7B20B-C6AE-48A4-81AA-58AFAE598008}"/>
    <dgm:cxn modelId="{6908BDD1-4FF6-4D49-93F1-6ECA3A9C3E50}" type="presOf" srcId="{49647B77-1020-4A7A-8173-4EC0000D0FCA}" destId="{E1ED4F55-1D06-420D-B4E7-539DAD3FA173}" srcOrd="0" destOrd="0" presId="urn:microsoft.com/office/officeart/2005/8/layout/vList2"/>
    <dgm:cxn modelId="{594FFCE8-F817-4BD1-B75A-9EC448C94A8E}" type="presOf" srcId="{A8EDA41F-FD15-4C04-9A6D-B92B2A3B1ECA}" destId="{42BB0484-8897-4E4C-A00E-C55285B1BD1D}" srcOrd="0" destOrd="0" presId="urn:microsoft.com/office/officeart/2005/8/layout/vList2"/>
    <dgm:cxn modelId="{E876D7EF-EF54-4F27-B8DD-01460962241B}" type="presParOf" srcId="{E4E41252-019D-4BD2-8C60-84075743E5DB}" destId="{42BB0484-8897-4E4C-A00E-C55285B1BD1D}" srcOrd="0" destOrd="0" presId="urn:microsoft.com/office/officeart/2005/8/layout/vList2"/>
    <dgm:cxn modelId="{E2DAB1B4-ABD1-4537-B0EA-2C9E096D452B}" type="presParOf" srcId="{E4E41252-019D-4BD2-8C60-84075743E5DB}" destId="{6C64C475-217E-406F-B0A5-A899AC1CCAE7}" srcOrd="1" destOrd="0" presId="urn:microsoft.com/office/officeart/2005/8/layout/vList2"/>
    <dgm:cxn modelId="{2E103E14-8736-466B-A730-684B3D4E0A02}" type="presParOf" srcId="{E4E41252-019D-4BD2-8C60-84075743E5DB}" destId="{E1ED4F55-1D06-420D-B4E7-539DAD3FA17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EF3393-A6F4-46F0-B7FC-9D5DBD68621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41A5-E6BF-4EB7-9E85-9229382627A1}">
      <dgm:prSet/>
      <dgm:spPr/>
      <dgm:t>
        <a:bodyPr/>
        <a:lstStyle/>
        <a:p>
          <a:r>
            <a:rPr lang="en-US" b="0"/>
            <a:t>Texas has not voted for a Democratic President since Jimmy Carter in 1976</a:t>
          </a:r>
          <a:endParaRPr lang="en-US"/>
        </a:p>
      </dgm:t>
    </dgm:pt>
    <dgm:pt modelId="{B9E0BBDF-81E7-4C22-A0F6-E96F7D5A39B9}" type="parTrans" cxnId="{A935BE67-40B9-4726-B637-51275483765A}">
      <dgm:prSet/>
      <dgm:spPr/>
      <dgm:t>
        <a:bodyPr/>
        <a:lstStyle/>
        <a:p>
          <a:endParaRPr lang="en-US"/>
        </a:p>
      </dgm:t>
    </dgm:pt>
    <dgm:pt modelId="{A020B5DD-AE77-481A-8117-E009E9BC3C36}" type="sibTrans" cxnId="{A935BE67-40B9-4726-B637-51275483765A}">
      <dgm:prSet/>
      <dgm:spPr/>
      <dgm:t>
        <a:bodyPr/>
        <a:lstStyle/>
        <a:p>
          <a:endParaRPr lang="en-US"/>
        </a:p>
      </dgm:t>
    </dgm:pt>
    <dgm:pt modelId="{932A8BD4-F7A6-4A76-A7F9-09480522D78D}">
      <dgm:prSet/>
      <dgm:spPr/>
      <dgm:t>
        <a:bodyPr/>
        <a:lstStyle/>
        <a:p>
          <a:r>
            <a:rPr lang="en-US" b="0"/>
            <a:t>Demographics point toward a blue shift in Texas</a:t>
          </a:r>
          <a:endParaRPr lang="en-US"/>
        </a:p>
      </dgm:t>
    </dgm:pt>
    <dgm:pt modelId="{62135E61-F695-4E62-8CAF-DD13A045F2A9}" type="parTrans" cxnId="{DD0BC2B3-2F1D-4B7D-A358-4EAFEE69B1A3}">
      <dgm:prSet/>
      <dgm:spPr/>
      <dgm:t>
        <a:bodyPr/>
        <a:lstStyle/>
        <a:p>
          <a:endParaRPr lang="en-US"/>
        </a:p>
      </dgm:t>
    </dgm:pt>
    <dgm:pt modelId="{DB036FBC-C23B-4F14-ABAD-6A319E55AA27}" type="sibTrans" cxnId="{DD0BC2B3-2F1D-4B7D-A358-4EAFEE69B1A3}">
      <dgm:prSet/>
      <dgm:spPr/>
      <dgm:t>
        <a:bodyPr/>
        <a:lstStyle/>
        <a:p>
          <a:endParaRPr lang="en-US"/>
        </a:p>
      </dgm:t>
    </dgm:pt>
    <dgm:pt modelId="{ADA4CA3D-CF9F-4462-A6C4-DCD415B7399E}">
      <dgm:prSet/>
      <dgm:spPr/>
      <dgm:t>
        <a:bodyPr/>
        <a:lstStyle/>
        <a:p>
          <a:r>
            <a:rPr lang="en-US" b="0" dirty="0"/>
            <a:t>2020 Election Results discouraged belief for a blue shift in Texas</a:t>
          </a:r>
          <a:endParaRPr lang="en-US" dirty="0"/>
        </a:p>
      </dgm:t>
    </dgm:pt>
    <dgm:pt modelId="{A05288AF-7981-4BDE-9328-2C30B67144D5}" type="parTrans" cxnId="{2D185E15-E3DD-43F6-BAE0-B78809DF552F}">
      <dgm:prSet/>
      <dgm:spPr/>
      <dgm:t>
        <a:bodyPr/>
        <a:lstStyle/>
        <a:p>
          <a:endParaRPr lang="en-US"/>
        </a:p>
      </dgm:t>
    </dgm:pt>
    <dgm:pt modelId="{FF8A1DC6-4453-4945-90DF-23B408902B48}" type="sibTrans" cxnId="{2D185E15-E3DD-43F6-BAE0-B78809DF552F}">
      <dgm:prSet/>
      <dgm:spPr/>
      <dgm:t>
        <a:bodyPr/>
        <a:lstStyle/>
        <a:p>
          <a:endParaRPr lang="en-US"/>
        </a:p>
      </dgm:t>
    </dgm:pt>
    <dgm:pt modelId="{7A91F716-268A-4306-8EC7-89C027E84679}" type="pres">
      <dgm:prSet presAssocID="{05EF3393-A6F4-46F0-B7FC-9D5DBD686215}" presName="linearFlow" presStyleCnt="0">
        <dgm:presLayoutVars>
          <dgm:dir/>
          <dgm:resizeHandles val="exact"/>
        </dgm:presLayoutVars>
      </dgm:prSet>
      <dgm:spPr/>
    </dgm:pt>
    <dgm:pt modelId="{C9EA7547-2DA5-4EC1-A9C8-078867A9E4CF}" type="pres">
      <dgm:prSet presAssocID="{F45C41A5-E6BF-4EB7-9E85-9229382627A1}" presName="composite" presStyleCnt="0"/>
      <dgm:spPr/>
    </dgm:pt>
    <dgm:pt modelId="{CCCEA75F-7B9B-46ED-AB87-15CD4345D35E}" type="pres">
      <dgm:prSet presAssocID="{F45C41A5-E6BF-4EB7-9E85-9229382627A1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46301D56-F066-4893-A2E9-E3C2AD5B99D3}" type="pres">
      <dgm:prSet presAssocID="{F45C41A5-E6BF-4EB7-9E85-9229382627A1}" presName="txShp" presStyleLbl="node1" presStyleIdx="0" presStyleCnt="3">
        <dgm:presLayoutVars>
          <dgm:bulletEnabled val="1"/>
        </dgm:presLayoutVars>
      </dgm:prSet>
      <dgm:spPr/>
    </dgm:pt>
    <dgm:pt modelId="{C3D5486D-FC66-4CAB-9DCE-AEC959C132D4}" type="pres">
      <dgm:prSet presAssocID="{A020B5DD-AE77-481A-8117-E009E9BC3C36}" presName="spacing" presStyleCnt="0"/>
      <dgm:spPr/>
    </dgm:pt>
    <dgm:pt modelId="{D91D0A9B-D5F7-4D27-814C-3D65153297BE}" type="pres">
      <dgm:prSet presAssocID="{932A8BD4-F7A6-4A76-A7F9-09480522D78D}" presName="composite" presStyleCnt="0"/>
      <dgm:spPr/>
    </dgm:pt>
    <dgm:pt modelId="{F7B7C44B-03DE-4B24-9192-505CD2EA101A}" type="pres">
      <dgm:prSet presAssocID="{932A8BD4-F7A6-4A76-A7F9-09480522D78D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FC35C9DA-19C8-4FAC-B9AA-ECCA5A7C82A9}" type="pres">
      <dgm:prSet presAssocID="{932A8BD4-F7A6-4A76-A7F9-09480522D78D}" presName="txShp" presStyleLbl="node1" presStyleIdx="1" presStyleCnt="3">
        <dgm:presLayoutVars>
          <dgm:bulletEnabled val="1"/>
        </dgm:presLayoutVars>
      </dgm:prSet>
      <dgm:spPr/>
    </dgm:pt>
    <dgm:pt modelId="{58F3DA7A-48F1-48E4-A9B8-49CBF7EFADD3}" type="pres">
      <dgm:prSet presAssocID="{DB036FBC-C23B-4F14-ABAD-6A319E55AA27}" presName="spacing" presStyleCnt="0"/>
      <dgm:spPr/>
    </dgm:pt>
    <dgm:pt modelId="{99776D5B-3C71-42C0-A3D9-FF21D2C00C2B}" type="pres">
      <dgm:prSet presAssocID="{ADA4CA3D-CF9F-4462-A6C4-DCD415B7399E}" presName="composite" presStyleCnt="0"/>
      <dgm:spPr/>
    </dgm:pt>
    <dgm:pt modelId="{BFDFCAC6-2D74-4051-870B-B913B2B2F7E6}" type="pres">
      <dgm:prSet presAssocID="{ADA4CA3D-CF9F-4462-A6C4-DCD415B7399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76FB7755-ED16-4DC9-B9BC-D13771588D4C}" type="pres">
      <dgm:prSet presAssocID="{ADA4CA3D-CF9F-4462-A6C4-DCD415B7399E}" presName="txShp" presStyleLbl="node1" presStyleIdx="2" presStyleCnt="3">
        <dgm:presLayoutVars>
          <dgm:bulletEnabled val="1"/>
        </dgm:presLayoutVars>
      </dgm:prSet>
      <dgm:spPr/>
    </dgm:pt>
  </dgm:ptLst>
  <dgm:cxnLst>
    <dgm:cxn modelId="{2D185E15-E3DD-43F6-BAE0-B78809DF552F}" srcId="{05EF3393-A6F4-46F0-B7FC-9D5DBD686215}" destId="{ADA4CA3D-CF9F-4462-A6C4-DCD415B7399E}" srcOrd="2" destOrd="0" parTransId="{A05288AF-7981-4BDE-9328-2C30B67144D5}" sibTransId="{FF8A1DC6-4453-4945-90DF-23B408902B48}"/>
    <dgm:cxn modelId="{34C06D26-2397-45F5-89CF-4E1F0958B175}" type="presOf" srcId="{ADA4CA3D-CF9F-4462-A6C4-DCD415B7399E}" destId="{76FB7755-ED16-4DC9-B9BC-D13771588D4C}" srcOrd="0" destOrd="0" presId="urn:microsoft.com/office/officeart/2005/8/layout/vList3"/>
    <dgm:cxn modelId="{A935BE67-40B9-4726-B637-51275483765A}" srcId="{05EF3393-A6F4-46F0-B7FC-9D5DBD686215}" destId="{F45C41A5-E6BF-4EB7-9E85-9229382627A1}" srcOrd="0" destOrd="0" parTransId="{B9E0BBDF-81E7-4C22-A0F6-E96F7D5A39B9}" sibTransId="{A020B5DD-AE77-481A-8117-E009E9BC3C36}"/>
    <dgm:cxn modelId="{DD0BC2B3-2F1D-4B7D-A358-4EAFEE69B1A3}" srcId="{05EF3393-A6F4-46F0-B7FC-9D5DBD686215}" destId="{932A8BD4-F7A6-4A76-A7F9-09480522D78D}" srcOrd="1" destOrd="0" parTransId="{62135E61-F695-4E62-8CAF-DD13A045F2A9}" sibTransId="{DB036FBC-C23B-4F14-ABAD-6A319E55AA27}"/>
    <dgm:cxn modelId="{18808AB6-4BDE-47A0-BB5F-EA575F99BD9B}" type="presOf" srcId="{932A8BD4-F7A6-4A76-A7F9-09480522D78D}" destId="{FC35C9DA-19C8-4FAC-B9AA-ECCA5A7C82A9}" srcOrd="0" destOrd="0" presId="urn:microsoft.com/office/officeart/2005/8/layout/vList3"/>
    <dgm:cxn modelId="{CE8728C7-45C3-409B-B112-18400CD2FC18}" type="presOf" srcId="{05EF3393-A6F4-46F0-B7FC-9D5DBD686215}" destId="{7A91F716-268A-4306-8EC7-89C027E84679}" srcOrd="0" destOrd="0" presId="urn:microsoft.com/office/officeart/2005/8/layout/vList3"/>
    <dgm:cxn modelId="{94AAEFF3-BA5E-49DA-BB28-220591D3C02C}" type="presOf" srcId="{F45C41A5-E6BF-4EB7-9E85-9229382627A1}" destId="{46301D56-F066-4893-A2E9-E3C2AD5B99D3}" srcOrd="0" destOrd="0" presId="urn:microsoft.com/office/officeart/2005/8/layout/vList3"/>
    <dgm:cxn modelId="{0E15C6B5-08D2-4E32-A86D-A59E2FE76903}" type="presParOf" srcId="{7A91F716-268A-4306-8EC7-89C027E84679}" destId="{C9EA7547-2DA5-4EC1-A9C8-078867A9E4CF}" srcOrd="0" destOrd="0" presId="urn:microsoft.com/office/officeart/2005/8/layout/vList3"/>
    <dgm:cxn modelId="{1345CB15-E32F-420C-A824-21902D6BA1E7}" type="presParOf" srcId="{C9EA7547-2DA5-4EC1-A9C8-078867A9E4CF}" destId="{CCCEA75F-7B9B-46ED-AB87-15CD4345D35E}" srcOrd="0" destOrd="0" presId="urn:microsoft.com/office/officeart/2005/8/layout/vList3"/>
    <dgm:cxn modelId="{A5E74F6F-9C39-430D-8B8E-05272AA4D568}" type="presParOf" srcId="{C9EA7547-2DA5-4EC1-A9C8-078867A9E4CF}" destId="{46301D56-F066-4893-A2E9-E3C2AD5B99D3}" srcOrd="1" destOrd="0" presId="urn:microsoft.com/office/officeart/2005/8/layout/vList3"/>
    <dgm:cxn modelId="{2F8B754F-1A52-48C1-9C10-8603B442171B}" type="presParOf" srcId="{7A91F716-268A-4306-8EC7-89C027E84679}" destId="{C3D5486D-FC66-4CAB-9DCE-AEC959C132D4}" srcOrd="1" destOrd="0" presId="urn:microsoft.com/office/officeart/2005/8/layout/vList3"/>
    <dgm:cxn modelId="{512BF256-9478-4B15-9C53-30ED5768079C}" type="presParOf" srcId="{7A91F716-268A-4306-8EC7-89C027E84679}" destId="{D91D0A9B-D5F7-4D27-814C-3D65153297BE}" srcOrd="2" destOrd="0" presId="urn:microsoft.com/office/officeart/2005/8/layout/vList3"/>
    <dgm:cxn modelId="{1FBE5299-5A71-4F6D-9BDB-CD0AB14604B6}" type="presParOf" srcId="{D91D0A9B-D5F7-4D27-814C-3D65153297BE}" destId="{F7B7C44B-03DE-4B24-9192-505CD2EA101A}" srcOrd="0" destOrd="0" presId="urn:microsoft.com/office/officeart/2005/8/layout/vList3"/>
    <dgm:cxn modelId="{780C8633-C493-4173-8A4F-E1CCDEFD6795}" type="presParOf" srcId="{D91D0A9B-D5F7-4D27-814C-3D65153297BE}" destId="{FC35C9DA-19C8-4FAC-B9AA-ECCA5A7C82A9}" srcOrd="1" destOrd="0" presId="urn:microsoft.com/office/officeart/2005/8/layout/vList3"/>
    <dgm:cxn modelId="{ED762E4B-D69D-4491-8CFA-05B8D40A0707}" type="presParOf" srcId="{7A91F716-268A-4306-8EC7-89C027E84679}" destId="{58F3DA7A-48F1-48E4-A9B8-49CBF7EFADD3}" srcOrd="3" destOrd="0" presId="urn:microsoft.com/office/officeart/2005/8/layout/vList3"/>
    <dgm:cxn modelId="{84BC539D-4169-428F-9829-6915B9B0C295}" type="presParOf" srcId="{7A91F716-268A-4306-8EC7-89C027E84679}" destId="{99776D5B-3C71-42C0-A3D9-FF21D2C00C2B}" srcOrd="4" destOrd="0" presId="urn:microsoft.com/office/officeart/2005/8/layout/vList3"/>
    <dgm:cxn modelId="{4456E78D-4383-40C9-85FF-C5FBA0C78793}" type="presParOf" srcId="{99776D5B-3C71-42C0-A3D9-FF21D2C00C2B}" destId="{BFDFCAC6-2D74-4051-870B-B913B2B2F7E6}" srcOrd="0" destOrd="0" presId="urn:microsoft.com/office/officeart/2005/8/layout/vList3"/>
    <dgm:cxn modelId="{8C1F5A55-3445-4CD4-BEBC-442A22958189}" type="presParOf" srcId="{99776D5B-3C71-42C0-A3D9-FF21D2C00C2B}" destId="{76FB7755-ED16-4DC9-B9BC-D13771588D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EF3393-A6F4-46F0-B7FC-9D5DBD6862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41A5-E6BF-4EB7-9E85-9229382627A1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10.11.20</a:t>
          </a:r>
          <a:r>
            <a:rPr lang="en-US" dirty="0"/>
            <a:t>: Texas Counties Blocked from offering multiple mail-in ballot drop-off locations</a:t>
          </a:r>
        </a:p>
      </dgm:t>
    </dgm:pt>
    <dgm:pt modelId="{B9E0BBDF-81E7-4C22-A0F6-E96F7D5A39B9}" type="parTrans" cxnId="{A935BE67-40B9-4726-B637-51275483765A}">
      <dgm:prSet/>
      <dgm:spPr/>
      <dgm:t>
        <a:bodyPr/>
        <a:lstStyle/>
        <a:p>
          <a:endParaRPr lang="en-US"/>
        </a:p>
      </dgm:t>
    </dgm:pt>
    <dgm:pt modelId="{A020B5DD-AE77-481A-8117-E009E9BC3C36}" type="sibTrans" cxnId="{A935BE67-40B9-4726-B637-51275483765A}">
      <dgm:prSet/>
      <dgm:spPr/>
      <dgm:t>
        <a:bodyPr/>
        <a:lstStyle/>
        <a:p>
          <a:endParaRPr lang="en-US"/>
        </a:p>
      </dgm:t>
    </dgm:pt>
    <dgm:pt modelId="{932A8BD4-F7A6-4A76-A7F9-09480522D78D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9.23.20</a:t>
          </a:r>
          <a:r>
            <a:rPr lang="en-US" dirty="0"/>
            <a:t>: Texas Republicans sue to stop Gov. Greg Abbott's extension of early voting period during the pandemic </a:t>
          </a:r>
        </a:p>
      </dgm:t>
    </dgm:pt>
    <dgm:pt modelId="{62135E61-F695-4E62-8CAF-DD13A045F2A9}" type="parTrans" cxnId="{DD0BC2B3-2F1D-4B7D-A358-4EAFEE69B1A3}">
      <dgm:prSet/>
      <dgm:spPr/>
      <dgm:t>
        <a:bodyPr/>
        <a:lstStyle/>
        <a:p>
          <a:endParaRPr lang="en-US"/>
        </a:p>
      </dgm:t>
    </dgm:pt>
    <dgm:pt modelId="{DB036FBC-C23B-4F14-ABAD-6A319E55AA27}" type="sibTrans" cxnId="{DD0BC2B3-2F1D-4B7D-A358-4EAFEE69B1A3}">
      <dgm:prSet/>
      <dgm:spPr/>
      <dgm:t>
        <a:bodyPr/>
        <a:lstStyle/>
        <a:p>
          <a:endParaRPr lang="en-US"/>
        </a:p>
      </dgm:t>
    </dgm:pt>
    <dgm:pt modelId="{811612F7-9083-4D6C-AFE2-28D49074748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05.31.21</a:t>
          </a:r>
          <a:r>
            <a:rPr lang="en-US" dirty="0"/>
            <a:t>: SB 7 passes, including new ID requirements for mail-in ballots and early voting restrictions</a:t>
          </a:r>
        </a:p>
      </dgm:t>
    </dgm:pt>
    <dgm:pt modelId="{29831802-8761-4F9A-9D3D-DD57979B4983}" type="parTrans" cxnId="{EF81EF18-8561-4E61-90E5-A5837D78C8DB}">
      <dgm:prSet/>
      <dgm:spPr/>
      <dgm:t>
        <a:bodyPr/>
        <a:lstStyle/>
        <a:p>
          <a:endParaRPr lang="en-US"/>
        </a:p>
      </dgm:t>
    </dgm:pt>
    <dgm:pt modelId="{8235FDC9-2DFC-4383-B9DF-BF8D49316129}" type="sibTrans" cxnId="{EF81EF18-8561-4E61-90E5-A5837D78C8DB}">
      <dgm:prSet/>
      <dgm:spPr/>
      <dgm:t>
        <a:bodyPr/>
        <a:lstStyle/>
        <a:p>
          <a:endParaRPr lang="en-US"/>
        </a:p>
      </dgm:t>
    </dgm:pt>
    <dgm:pt modelId="{3A312415-A942-4173-8DE6-6C5A4D8B33C3}" type="pres">
      <dgm:prSet presAssocID="{05EF3393-A6F4-46F0-B7FC-9D5DBD686215}" presName="linear" presStyleCnt="0">
        <dgm:presLayoutVars>
          <dgm:animLvl val="lvl"/>
          <dgm:resizeHandles val="exact"/>
        </dgm:presLayoutVars>
      </dgm:prSet>
      <dgm:spPr/>
    </dgm:pt>
    <dgm:pt modelId="{64DCE7D0-9D30-49BE-9041-FFAEDF35D965}" type="pres">
      <dgm:prSet presAssocID="{811612F7-9083-4D6C-AFE2-28D49074748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619227-A18B-419C-B0E7-39CCF77FFBF9}" type="pres">
      <dgm:prSet presAssocID="{8235FDC9-2DFC-4383-B9DF-BF8D49316129}" presName="spacer" presStyleCnt="0"/>
      <dgm:spPr/>
    </dgm:pt>
    <dgm:pt modelId="{D83A79DB-EDD6-4E41-9703-E3B9A1334F6D}" type="pres">
      <dgm:prSet presAssocID="{F45C41A5-E6BF-4EB7-9E85-9229382627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10C8E54-4DC0-4869-8D6B-63C3BB0584B2}" type="pres">
      <dgm:prSet presAssocID="{A020B5DD-AE77-481A-8117-E009E9BC3C36}" presName="spacer" presStyleCnt="0"/>
      <dgm:spPr/>
    </dgm:pt>
    <dgm:pt modelId="{3DFF66C7-7318-472C-BC95-9FBC50F3B641}" type="pres">
      <dgm:prSet presAssocID="{932A8BD4-F7A6-4A76-A7F9-09480522D78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46BF12-3F6C-4E43-A9B9-269DC75E7717}" type="presOf" srcId="{05EF3393-A6F4-46F0-B7FC-9D5DBD686215}" destId="{3A312415-A942-4173-8DE6-6C5A4D8B33C3}" srcOrd="0" destOrd="0" presId="urn:microsoft.com/office/officeart/2005/8/layout/vList2"/>
    <dgm:cxn modelId="{EF81EF18-8561-4E61-90E5-A5837D78C8DB}" srcId="{05EF3393-A6F4-46F0-B7FC-9D5DBD686215}" destId="{811612F7-9083-4D6C-AFE2-28D490747484}" srcOrd="0" destOrd="0" parTransId="{29831802-8761-4F9A-9D3D-DD57979B4983}" sibTransId="{8235FDC9-2DFC-4383-B9DF-BF8D49316129}"/>
    <dgm:cxn modelId="{FD155B2F-BE84-4C8B-83D7-A60B129F556B}" type="presOf" srcId="{811612F7-9083-4D6C-AFE2-28D490747484}" destId="{64DCE7D0-9D30-49BE-9041-FFAEDF35D965}" srcOrd="0" destOrd="0" presId="urn:microsoft.com/office/officeart/2005/8/layout/vList2"/>
    <dgm:cxn modelId="{A935BE67-40B9-4726-B637-51275483765A}" srcId="{05EF3393-A6F4-46F0-B7FC-9D5DBD686215}" destId="{F45C41A5-E6BF-4EB7-9E85-9229382627A1}" srcOrd="1" destOrd="0" parTransId="{B9E0BBDF-81E7-4C22-A0F6-E96F7D5A39B9}" sibTransId="{A020B5DD-AE77-481A-8117-E009E9BC3C36}"/>
    <dgm:cxn modelId="{DD0BC2B3-2F1D-4B7D-A358-4EAFEE69B1A3}" srcId="{05EF3393-A6F4-46F0-B7FC-9D5DBD686215}" destId="{932A8BD4-F7A6-4A76-A7F9-09480522D78D}" srcOrd="2" destOrd="0" parTransId="{62135E61-F695-4E62-8CAF-DD13A045F2A9}" sibTransId="{DB036FBC-C23B-4F14-ABAD-6A319E55AA27}"/>
    <dgm:cxn modelId="{BF44DACB-DFE7-4655-8742-F87DE0AEC634}" type="presOf" srcId="{F45C41A5-E6BF-4EB7-9E85-9229382627A1}" destId="{D83A79DB-EDD6-4E41-9703-E3B9A1334F6D}" srcOrd="0" destOrd="0" presId="urn:microsoft.com/office/officeart/2005/8/layout/vList2"/>
    <dgm:cxn modelId="{23CCDBD8-0958-4CA5-AE17-A1703E9F6042}" type="presOf" srcId="{932A8BD4-F7A6-4A76-A7F9-09480522D78D}" destId="{3DFF66C7-7318-472C-BC95-9FBC50F3B641}" srcOrd="0" destOrd="0" presId="urn:microsoft.com/office/officeart/2005/8/layout/vList2"/>
    <dgm:cxn modelId="{7156D503-C141-4CA3-89B3-EA7C674DC091}" type="presParOf" srcId="{3A312415-A942-4173-8DE6-6C5A4D8B33C3}" destId="{64DCE7D0-9D30-49BE-9041-FFAEDF35D965}" srcOrd="0" destOrd="0" presId="urn:microsoft.com/office/officeart/2005/8/layout/vList2"/>
    <dgm:cxn modelId="{ABA04E69-1004-425B-A71D-9E0C064F3B00}" type="presParOf" srcId="{3A312415-A942-4173-8DE6-6C5A4D8B33C3}" destId="{BA619227-A18B-419C-B0E7-39CCF77FFBF9}" srcOrd="1" destOrd="0" presId="urn:microsoft.com/office/officeart/2005/8/layout/vList2"/>
    <dgm:cxn modelId="{A24E8B7E-0577-49C0-BC5D-1A3F1BAB6BBA}" type="presParOf" srcId="{3A312415-A942-4173-8DE6-6C5A4D8B33C3}" destId="{D83A79DB-EDD6-4E41-9703-E3B9A1334F6D}" srcOrd="2" destOrd="0" presId="urn:microsoft.com/office/officeart/2005/8/layout/vList2"/>
    <dgm:cxn modelId="{E4F738A2-3B89-464C-943A-07F0ED8E325D}" type="presParOf" srcId="{3A312415-A942-4173-8DE6-6C5A4D8B33C3}" destId="{010C8E54-4DC0-4869-8D6B-63C3BB0584B2}" srcOrd="3" destOrd="0" presId="urn:microsoft.com/office/officeart/2005/8/layout/vList2"/>
    <dgm:cxn modelId="{74840A82-8301-4022-A86C-C15604000443}" type="presParOf" srcId="{3A312415-A942-4173-8DE6-6C5A4D8B33C3}" destId="{3DFF66C7-7318-472C-BC95-9FBC50F3B6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D1F18F-61EE-42AB-B943-CDB23AB99D6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06EF95-FAAB-4838-A553-C79FD63E3424}">
      <dgm:prSet/>
      <dgm:spPr/>
      <dgm:t>
        <a:bodyPr/>
        <a:lstStyle/>
        <a:p>
          <a:r>
            <a:rPr lang="en-US" b="0"/>
            <a:t>We used a LASSO Regression Model</a:t>
          </a:r>
          <a:endParaRPr lang="en-US"/>
        </a:p>
      </dgm:t>
    </dgm:pt>
    <dgm:pt modelId="{F6DA3792-8A7E-452B-A9A2-5C6DE1C3DF4F}" type="parTrans" cxnId="{2FDB92E3-87A8-4FA7-87FD-915CE2B6F450}">
      <dgm:prSet/>
      <dgm:spPr/>
      <dgm:t>
        <a:bodyPr/>
        <a:lstStyle/>
        <a:p>
          <a:endParaRPr lang="en-US"/>
        </a:p>
      </dgm:t>
    </dgm:pt>
    <dgm:pt modelId="{36EA710C-2954-444F-BFB7-85D1FD53CFE0}" type="sibTrans" cxnId="{2FDB92E3-87A8-4FA7-87FD-915CE2B6F450}">
      <dgm:prSet/>
      <dgm:spPr/>
      <dgm:t>
        <a:bodyPr/>
        <a:lstStyle/>
        <a:p>
          <a:endParaRPr lang="en-US"/>
        </a:p>
      </dgm:t>
    </dgm:pt>
    <dgm:pt modelId="{96DD6222-A299-4C35-9AA5-E4B070DFFFDA}">
      <dgm:prSet/>
      <dgm:spPr/>
      <dgm:t>
        <a:bodyPr/>
        <a:lstStyle/>
        <a:p>
          <a:r>
            <a:rPr lang="en-US" b="0"/>
            <a:t>Model trained on 2012 and applied to 2016 &amp; 2020 </a:t>
          </a:r>
          <a:endParaRPr lang="en-US"/>
        </a:p>
      </dgm:t>
    </dgm:pt>
    <dgm:pt modelId="{4D719B3F-8EBC-47ED-AB3C-C4B91EDCA485}" type="parTrans" cxnId="{376BC5D6-AD59-4A3C-B4B6-2D907CF9F837}">
      <dgm:prSet/>
      <dgm:spPr/>
      <dgm:t>
        <a:bodyPr/>
        <a:lstStyle/>
        <a:p>
          <a:endParaRPr lang="en-US"/>
        </a:p>
      </dgm:t>
    </dgm:pt>
    <dgm:pt modelId="{536F2213-01AD-44E1-AE8C-7B175DEB3460}" type="sibTrans" cxnId="{376BC5D6-AD59-4A3C-B4B6-2D907CF9F837}">
      <dgm:prSet/>
      <dgm:spPr/>
      <dgm:t>
        <a:bodyPr/>
        <a:lstStyle/>
        <a:p>
          <a:endParaRPr lang="en-US"/>
        </a:p>
      </dgm:t>
    </dgm:pt>
    <dgm:pt modelId="{FBAA233C-D362-43DF-B9B4-0598E722D454}">
      <dgm:prSet/>
      <dgm:spPr/>
      <dgm:t>
        <a:bodyPr/>
        <a:lstStyle/>
        <a:p>
          <a:r>
            <a:rPr lang="en-US" b="0" dirty="0"/>
            <a:t>Why We Chose This Model:</a:t>
          </a:r>
          <a:endParaRPr lang="en-US" dirty="0"/>
        </a:p>
      </dgm:t>
    </dgm:pt>
    <dgm:pt modelId="{9B12685B-499B-4F33-93EF-8B694814A2E1}" type="parTrans" cxnId="{07236AF7-BBA2-49FE-8CAA-BF3AB1678344}">
      <dgm:prSet/>
      <dgm:spPr/>
      <dgm:t>
        <a:bodyPr/>
        <a:lstStyle/>
        <a:p>
          <a:endParaRPr lang="en-US"/>
        </a:p>
      </dgm:t>
    </dgm:pt>
    <dgm:pt modelId="{AF3A053E-A25F-4646-B58C-A4BB0D39184D}" type="sibTrans" cxnId="{07236AF7-BBA2-49FE-8CAA-BF3AB1678344}">
      <dgm:prSet/>
      <dgm:spPr/>
      <dgm:t>
        <a:bodyPr/>
        <a:lstStyle/>
        <a:p>
          <a:endParaRPr lang="en-US"/>
        </a:p>
      </dgm:t>
    </dgm:pt>
    <dgm:pt modelId="{DB604D34-F200-492C-8852-37617BAA951C}">
      <dgm:prSet/>
      <dgm:spPr/>
      <dgm:t>
        <a:bodyPr/>
        <a:lstStyle/>
        <a:p>
          <a:r>
            <a:rPr lang="en-US" b="0"/>
            <a:t>Easy interpretation</a:t>
          </a:r>
          <a:endParaRPr lang="en-US"/>
        </a:p>
      </dgm:t>
    </dgm:pt>
    <dgm:pt modelId="{FB728F23-02BD-4B86-B359-A63709D88334}" type="parTrans" cxnId="{1AD0AA3D-C827-482E-9665-882619C307DF}">
      <dgm:prSet/>
      <dgm:spPr/>
      <dgm:t>
        <a:bodyPr/>
        <a:lstStyle/>
        <a:p>
          <a:endParaRPr lang="en-US"/>
        </a:p>
      </dgm:t>
    </dgm:pt>
    <dgm:pt modelId="{830465DF-2ACD-42A4-A177-8291322881C7}" type="sibTrans" cxnId="{1AD0AA3D-C827-482E-9665-882619C307DF}">
      <dgm:prSet/>
      <dgm:spPr/>
      <dgm:t>
        <a:bodyPr/>
        <a:lstStyle/>
        <a:p>
          <a:endParaRPr lang="en-US"/>
        </a:p>
      </dgm:t>
    </dgm:pt>
    <dgm:pt modelId="{85C94BD9-019D-477F-AC79-A27B8FBAC185}">
      <dgm:prSet/>
      <dgm:spPr/>
      <dgm:t>
        <a:bodyPr/>
        <a:lstStyle/>
        <a:p>
          <a:r>
            <a:rPr lang="en-US"/>
            <a:t>O</a:t>
          </a:r>
          <a:r>
            <a:rPr lang="en-US" b="0"/>
            <a:t>utperformed other regressors (KNeighbors, Random Forest) on RMSE and R2 metrics</a:t>
          </a:r>
          <a:endParaRPr lang="en-US"/>
        </a:p>
      </dgm:t>
    </dgm:pt>
    <dgm:pt modelId="{A717A695-DD08-49C4-9FD8-EF6A136C042B}" type="parTrans" cxnId="{1DEDB031-0916-4CB2-B16E-AB92E265C072}">
      <dgm:prSet/>
      <dgm:spPr/>
      <dgm:t>
        <a:bodyPr/>
        <a:lstStyle/>
        <a:p>
          <a:endParaRPr lang="en-US"/>
        </a:p>
      </dgm:t>
    </dgm:pt>
    <dgm:pt modelId="{CDC25296-F1CC-4541-A056-1BD4711375C3}" type="sibTrans" cxnId="{1DEDB031-0916-4CB2-B16E-AB92E265C072}">
      <dgm:prSet/>
      <dgm:spPr/>
      <dgm:t>
        <a:bodyPr/>
        <a:lstStyle/>
        <a:p>
          <a:endParaRPr lang="en-US"/>
        </a:p>
      </dgm:t>
    </dgm:pt>
    <dgm:pt modelId="{9447F4A2-DCAA-46E3-A1B7-D91DE55C7C27}" type="pres">
      <dgm:prSet presAssocID="{CAD1F18F-61EE-42AB-B943-CDB23AB99D61}" presName="Name0" presStyleCnt="0">
        <dgm:presLayoutVars>
          <dgm:dir/>
          <dgm:animLvl val="lvl"/>
          <dgm:resizeHandles val="exact"/>
        </dgm:presLayoutVars>
      </dgm:prSet>
      <dgm:spPr/>
    </dgm:pt>
    <dgm:pt modelId="{E30E2CCC-A294-43EF-A9F8-DFC622C4BE34}" type="pres">
      <dgm:prSet presAssocID="{FD06EF95-FAAB-4838-A553-C79FD63E3424}" presName="composite" presStyleCnt="0"/>
      <dgm:spPr/>
    </dgm:pt>
    <dgm:pt modelId="{37B6530B-90DB-4936-8793-F3F4A00299E8}" type="pres">
      <dgm:prSet presAssocID="{FD06EF95-FAAB-4838-A553-C79FD63E342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591F02-2A57-40EB-881F-BDDBC21F3214}" type="pres">
      <dgm:prSet presAssocID="{FD06EF95-FAAB-4838-A553-C79FD63E3424}" presName="desTx" presStyleLbl="alignAccFollowNode1" presStyleIdx="0" presStyleCnt="2">
        <dgm:presLayoutVars>
          <dgm:bulletEnabled val="1"/>
        </dgm:presLayoutVars>
      </dgm:prSet>
      <dgm:spPr/>
    </dgm:pt>
    <dgm:pt modelId="{87A2D2B9-E36F-4C36-A6A0-A0E66A1E17A6}" type="pres">
      <dgm:prSet presAssocID="{36EA710C-2954-444F-BFB7-85D1FD53CFE0}" presName="space" presStyleCnt="0"/>
      <dgm:spPr/>
    </dgm:pt>
    <dgm:pt modelId="{89E52C20-5D18-4259-A8A5-00163BA01610}" type="pres">
      <dgm:prSet presAssocID="{FBAA233C-D362-43DF-B9B4-0598E722D454}" presName="composite" presStyleCnt="0"/>
      <dgm:spPr/>
    </dgm:pt>
    <dgm:pt modelId="{1DFCFA8F-122B-465C-BB89-FAB0E4920E75}" type="pres">
      <dgm:prSet presAssocID="{FBAA233C-D362-43DF-B9B4-0598E722D45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0F0EBAD-F57F-4A1F-93F2-1E47E86AD695}" type="pres">
      <dgm:prSet presAssocID="{FBAA233C-D362-43DF-B9B4-0598E722D45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531790A-9976-4F41-B729-EB2657E3C6CF}" type="presOf" srcId="{FD06EF95-FAAB-4838-A553-C79FD63E3424}" destId="{37B6530B-90DB-4936-8793-F3F4A00299E8}" srcOrd="0" destOrd="0" presId="urn:microsoft.com/office/officeart/2005/8/layout/hList1"/>
    <dgm:cxn modelId="{1DEDB031-0916-4CB2-B16E-AB92E265C072}" srcId="{FBAA233C-D362-43DF-B9B4-0598E722D454}" destId="{85C94BD9-019D-477F-AC79-A27B8FBAC185}" srcOrd="1" destOrd="0" parTransId="{A717A695-DD08-49C4-9FD8-EF6A136C042B}" sibTransId="{CDC25296-F1CC-4541-A056-1BD4711375C3}"/>
    <dgm:cxn modelId="{1AD0AA3D-C827-482E-9665-882619C307DF}" srcId="{FBAA233C-D362-43DF-B9B4-0598E722D454}" destId="{DB604D34-F200-492C-8852-37617BAA951C}" srcOrd="0" destOrd="0" parTransId="{FB728F23-02BD-4B86-B359-A63709D88334}" sibTransId="{830465DF-2ACD-42A4-A177-8291322881C7}"/>
    <dgm:cxn modelId="{5711BF4E-EB2B-45BF-8906-FEA55BB3B926}" type="presOf" srcId="{CAD1F18F-61EE-42AB-B943-CDB23AB99D61}" destId="{9447F4A2-DCAA-46E3-A1B7-D91DE55C7C27}" srcOrd="0" destOrd="0" presId="urn:microsoft.com/office/officeart/2005/8/layout/hList1"/>
    <dgm:cxn modelId="{7B399699-5A7E-4D13-BA8A-0F9734879FAA}" type="presOf" srcId="{85C94BD9-019D-477F-AC79-A27B8FBAC185}" destId="{50F0EBAD-F57F-4A1F-93F2-1E47E86AD695}" srcOrd="0" destOrd="1" presId="urn:microsoft.com/office/officeart/2005/8/layout/hList1"/>
    <dgm:cxn modelId="{4FFA9BAE-DB83-4FC4-8840-3D33D1984DCD}" type="presOf" srcId="{DB604D34-F200-492C-8852-37617BAA951C}" destId="{50F0EBAD-F57F-4A1F-93F2-1E47E86AD695}" srcOrd="0" destOrd="0" presId="urn:microsoft.com/office/officeart/2005/8/layout/hList1"/>
    <dgm:cxn modelId="{0F0B74C0-E7D4-4F1F-8AF3-EF3C45DA2BAE}" type="presOf" srcId="{FBAA233C-D362-43DF-B9B4-0598E722D454}" destId="{1DFCFA8F-122B-465C-BB89-FAB0E4920E75}" srcOrd="0" destOrd="0" presId="urn:microsoft.com/office/officeart/2005/8/layout/hList1"/>
    <dgm:cxn modelId="{376BC5D6-AD59-4A3C-B4B6-2D907CF9F837}" srcId="{FD06EF95-FAAB-4838-A553-C79FD63E3424}" destId="{96DD6222-A299-4C35-9AA5-E4B070DFFFDA}" srcOrd="0" destOrd="0" parTransId="{4D719B3F-8EBC-47ED-AB3C-C4B91EDCA485}" sibTransId="{536F2213-01AD-44E1-AE8C-7B175DEB3460}"/>
    <dgm:cxn modelId="{2FDB92E3-87A8-4FA7-87FD-915CE2B6F450}" srcId="{CAD1F18F-61EE-42AB-B943-CDB23AB99D61}" destId="{FD06EF95-FAAB-4838-A553-C79FD63E3424}" srcOrd="0" destOrd="0" parTransId="{F6DA3792-8A7E-452B-A9A2-5C6DE1C3DF4F}" sibTransId="{36EA710C-2954-444F-BFB7-85D1FD53CFE0}"/>
    <dgm:cxn modelId="{62A437E5-E36D-4C9F-83C1-50642D1BCCA9}" type="presOf" srcId="{96DD6222-A299-4C35-9AA5-E4B070DFFFDA}" destId="{47591F02-2A57-40EB-881F-BDDBC21F3214}" srcOrd="0" destOrd="0" presId="urn:microsoft.com/office/officeart/2005/8/layout/hList1"/>
    <dgm:cxn modelId="{07236AF7-BBA2-49FE-8CAA-BF3AB1678344}" srcId="{CAD1F18F-61EE-42AB-B943-CDB23AB99D61}" destId="{FBAA233C-D362-43DF-B9B4-0598E722D454}" srcOrd="1" destOrd="0" parTransId="{9B12685B-499B-4F33-93EF-8B694814A2E1}" sibTransId="{AF3A053E-A25F-4646-B58C-A4BB0D39184D}"/>
    <dgm:cxn modelId="{578EF04F-FC3A-4B7F-B8DC-93AD97C8E0FC}" type="presParOf" srcId="{9447F4A2-DCAA-46E3-A1B7-D91DE55C7C27}" destId="{E30E2CCC-A294-43EF-A9F8-DFC622C4BE34}" srcOrd="0" destOrd="0" presId="urn:microsoft.com/office/officeart/2005/8/layout/hList1"/>
    <dgm:cxn modelId="{94CB52E8-53DF-4E38-83E9-8CDC9DA370F1}" type="presParOf" srcId="{E30E2CCC-A294-43EF-A9F8-DFC622C4BE34}" destId="{37B6530B-90DB-4936-8793-F3F4A00299E8}" srcOrd="0" destOrd="0" presId="urn:microsoft.com/office/officeart/2005/8/layout/hList1"/>
    <dgm:cxn modelId="{15911DE7-052B-41E7-8431-9C0CC391172A}" type="presParOf" srcId="{E30E2CCC-A294-43EF-A9F8-DFC622C4BE34}" destId="{47591F02-2A57-40EB-881F-BDDBC21F3214}" srcOrd="1" destOrd="0" presId="urn:microsoft.com/office/officeart/2005/8/layout/hList1"/>
    <dgm:cxn modelId="{047C7537-8088-40A1-840B-AF785880B1AF}" type="presParOf" srcId="{9447F4A2-DCAA-46E3-A1B7-D91DE55C7C27}" destId="{87A2D2B9-E36F-4C36-A6A0-A0E66A1E17A6}" srcOrd="1" destOrd="0" presId="urn:microsoft.com/office/officeart/2005/8/layout/hList1"/>
    <dgm:cxn modelId="{B78431B0-2DEF-43BE-8AA9-6B3F51D14BA0}" type="presParOf" srcId="{9447F4A2-DCAA-46E3-A1B7-D91DE55C7C27}" destId="{89E52C20-5D18-4259-A8A5-00163BA01610}" srcOrd="2" destOrd="0" presId="urn:microsoft.com/office/officeart/2005/8/layout/hList1"/>
    <dgm:cxn modelId="{334F8470-19C3-4FB6-8310-B14A1E4C566C}" type="presParOf" srcId="{89E52C20-5D18-4259-A8A5-00163BA01610}" destId="{1DFCFA8F-122B-465C-BB89-FAB0E4920E75}" srcOrd="0" destOrd="0" presId="urn:microsoft.com/office/officeart/2005/8/layout/hList1"/>
    <dgm:cxn modelId="{760632BC-455D-4C71-B2CE-4C2EF0B5395D}" type="presParOf" srcId="{89E52C20-5D18-4259-A8A5-00163BA01610}" destId="{50F0EBAD-F57F-4A1F-93F2-1E47E86AD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EF3393-A6F4-46F0-B7FC-9D5DBD6862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41A5-E6BF-4EB7-9E85-9229382627A1}">
      <dgm:prSet/>
      <dgm:spPr/>
      <dgm:t>
        <a:bodyPr/>
        <a:lstStyle/>
        <a:p>
          <a:r>
            <a:rPr lang="en-US" b="0" i="0" dirty="0"/>
            <a:t>Better at predicting small county turnout</a:t>
          </a:r>
          <a:endParaRPr lang="en-US" dirty="0"/>
        </a:p>
      </dgm:t>
    </dgm:pt>
    <dgm:pt modelId="{B9E0BBDF-81E7-4C22-A0F6-E96F7D5A39B9}" type="parTrans" cxnId="{A935BE67-40B9-4726-B637-51275483765A}">
      <dgm:prSet/>
      <dgm:spPr/>
      <dgm:t>
        <a:bodyPr/>
        <a:lstStyle/>
        <a:p>
          <a:endParaRPr lang="en-US"/>
        </a:p>
      </dgm:t>
    </dgm:pt>
    <dgm:pt modelId="{A020B5DD-AE77-481A-8117-E009E9BC3C36}" type="sibTrans" cxnId="{A935BE67-40B9-4726-B637-51275483765A}">
      <dgm:prSet/>
      <dgm:spPr/>
      <dgm:t>
        <a:bodyPr/>
        <a:lstStyle/>
        <a:p>
          <a:endParaRPr lang="en-US"/>
        </a:p>
      </dgm:t>
    </dgm:pt>
    <dgm:pt modelId="{811612F7-9083-4D6C-AFE2-28D490747484}">
      <dgm:prSet/>
      <dgm:spPr/>
      <dgm:t>
        <a:bodyPr/>
        <a:lstStyle/>
        <a:p>
          <a:r>
            <a:rPr lang="en-US" dirty="0"/>
            <a:t>For 2016 w</a:t>
          </a:r>
          <a:r>
            <a:rPr lang="en-US" b="0" i="0" dirty="0"/>
            <a:t>e were able to </a:t>
          </a:r>
          <a:r>
            <a:rPr lang="en-US" b="1" i="0" dirty="0"/>
            <a:t>reduce error </a:t>
          </a:r>
          <a:r>
            <a:rPr lang="en-US" b="0" i="0" dirty="0"/>
            <a:t>from the baseline model by </a:t>
          </a:r>
          <a:r>
            <a:rPr lang="en-US" b="1" i="0" dirty="0"/>
            <a:t>94.55%</a:t>
          </a:r>
          <a:endParaRPr lang="en-US" b="1" dirty="0"/>
        </a:p>
      </dgm:t>
    </dgm:pt>
    <dgm:pt modelId="{29831802-8761-4F9A-9D3D-DD57979B4983}" type="parTrans" cxnId="{EF81EF18-8561-4E61-90E5-A5837D78C8DB}">
      <dgm:prSet/>
      <dgm:spPr/>
      <dgm:t>
        <a:bodyPr/>
        <a:lstStyle/>
        <a:p>
          <a:endParaRPr lang="en-US"/>
        </a:p>
      </dgm:t>
    </dgm:pt>
    <dgm:pt modelId="{8235FDC9-2DFC-4383-B9DF-BF8D49316129}" type="sibTrans" cxnId="{EF81EF18-8561-4E61-90E5-A5837D78C8DB}">
      <dgm:prSet/>
      <dgm:spPr/>
      <dgm:t>
        <a:bodyPr/>
        <a:lstStyle/>
        <a:p>
          <a:endParaRPr lang="en-US"/>
        </a:p>
      </dgm:t>
    </dgm:pt>
    <dgm:pt modelId="{5F4FBC0C-1475-4400-9572-7C3A31DEFB5C}">
      <dgm:prSet/>
      <dgm:spPr/>
      <dgm:t>
        <a:bodyPr/>
        <a:lstStyle/>
        <a:p>
          <a:r>
            <a:rPr lang="en-US" dirty="0"/>
            <a:t>2016 Results: Explains 99.7% of variance</a:t>
          </a:r>
        </a:p>
      </dgm:t>
    </dgm:pt>
    <dgm:pt modelId="{623784BF-DC66-45A6-82F3-929BF6505A71}" type="sibTrans" cxnId="{C06899BF-317C-4865-A0D4-0278647009E1}">
      <dgm:prSet/>
      <dgm:spPr/>
      <dgm:t>
        <a:bodyPr/>
        <a:lstStyle/>
        <a:p>
          <a:endParaRPr lang="en-US"/>
        </a:p>
      </dgm:t>
    </dgm:pt>
    <dgm:pt modelId="{A50AF78C-0301-4704-8594-77C6BF52A291}" type="parTrans" cxnId="{C06899BF-317C-4865-A0D4-0278647009E1}">
      <dgm:prSet/>
      <dgm:spPr/>
      <dgm:t>
        <a:bodyPr/>
        <a:lstStyle/>
        <a:p>
          <a:endParaRPr lang="en-US"/>
        </a:p>
      </dgm:t>
    </dgm:pt>
    <dgm:pt modelId="{3A312415-A942-4173-8DE6-6C5A4D8B33C3}" type="pres">
      <dgm:prSet presAssocID="{05EF3393-A6F4-46F0-B7FC-9D5DBD686215}" presName="linear" presStyleCnt="0">
        <dgm:presLayoutVars>
          <dgm:animLvl val="lvl"/>
          <dgm:resizeHandles val="exact"/>
        </dgm:presLayoutVars>
      </dgm:prSet>
      <dgm:spPr/>
    </dgm:pt>
    <dgm:pt modelId="{24045DCA-ACF9-40C4-A575-E9C580124214}" type="pres">
      <dgm:prSet presAssocID="{5F4FBC0C-1475-4400-9572-7C3A31DEFB5C}" presName="parentText" presStyleLbl="node1" presStyleIdx="0" presStyleCnt="3" custLinFactY="4714" custLinFactNeighborY="100000">
        <dgm:presLayoutVars>
          <dgm:chMax val="0"/>
          <dgm:bulletEnabled val="1"/>
        </dgm:presLayoutVars>
      </dgm:prSet>
      <dgm:spPr/>
    </dgm:pt>
    <dgm:pt modelId="{0E8A6A15-2816-4F60-99DE-D1F44BD22232}" type="pres">
      <dgm:prSet presAssocID="{623784BF-DC66-45A6-82F3-929BF6505A71}" presName="spacer" presStyleCnt="0"/>
      <dgm:spPr/>
    </dgm:pt>
    <dgm:pt modelId="{64DCE7D0-9D30-49BE-9041-FFAEDF35D965}" type="pres">
      <dgm:prSet presAssocID="{811612F7-9083-4D6C-AFE2-28D490747484}" presName="parentText" presStyleLbl="node1" presStyleIdx="1" presStyleCnt="3" custLinFactNeighborY="75460">
        <dgm:presLayoutVars>
          <dgm:chMax val="0"/>
          <dgm:bulletEnabled val="1"/>
        </dgm:presLayoutVars>
      </dgm:prSet>
      <dgm:spPr/>
    </dgm:pt>
    <dgm:pt modelId="{BA619227-A18B-419C-B0E7-39CCF77FFBF9}" type="pres">
      <dgm:prSet presAssocID="{8235FDC9-2DFC-4383-B9DF-BF8D49316129}" presName="spacer" presStyleCnt="0"/>
      <dgm:spPr/>
    </dgm:pt>
    <dgm:pt modelId="{D83A79DB-EDD6-4E41-9703-E3B9A1334F6D}" type="pres">
      <dgm:prSet presAssocID="{F45C41A5-E6BF-4EB7-9E85-9229382627A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46BF12-3F6C-4E43-A9B9-269DC75E7717}" type="presOf" srcId="{05EF3393-A6F4-46F0-B7FC-9D5DBD686215}" destId="{3A312415-A942-4173-8DE6-6C5A4D8B33C3}" srcOrd="0" destOrd="0" presId="urn:microsoft.com/office/officeart/2005/8/layout/vList2"/>
    <dgm:cxn modelId="{EF81EF18-8561-4E61-90E5-A5837D78C8DB}" srcId="{05EF3393-A6F4-46F0-B7FC-9D5DBD686215}" destId="{811612F7-9083-4D6C-AFE2-28D490747484}" srcOrd="1" destOrd="0" parTransId="{29831802-8761-4F9A-9D3D-DD57979B4983}" sibTransId="{8235FDC9-2DFC-4383-B9DF-BF8D49316129}"/>
    <dgm:cxn modelId="{FD155B2F-BE84-4C8B-83D7-A60B129F556B}" type="presOf" srcId="{811612F7-9083-4D6C-AFE2-28D490747484}" destId="{64DCE7D0-9D30-49BE-9041-FFAEDF35D965}" srcOrd="0" destOrd="0" presId="urn:microsoft.com/office/officeart/2005/8/layout/vList2"/>
    <dgm:cxn modelId="{E05DC43F-9FA9-4DEE-B107-B75C5CF2CE3E}" type="presOf" srcId="{5F4FBC0C-1475-4400-9572-7C3A31DEFB5C}" destId="{24045DCA-ACF9-40C4-A575-E9C580124214}" srcOrd="0" destOrd="0" presId="urn:microsoft.com/office/officeart/2005/8/layout/vList2"/>
    <dgm:cxn modelId="{A935BE67-40B9-4726-B637-51275483765A}" srcId="{05EF3393-A6F4-46F0-B7FC-9D5DBD686215}" destId="{F45C41A5-E6BF-4EB7-9E85-9229382627A1}" srcOrd="2" destOrd="0" parTransId="{B9E0BBDF-81E7-4C22-A0F6-E96F7D5A39B9}" sibTransId="{A020B5DD-AE77-481A-8117-E009E9BC3C36}"/>
    <dgm:cxn modelId="{C06899BF-317C-4865-A0D4-0278647009E1}" srcId="{05EF3393-A6F4-46F0-B7FC-9D5DBD686215}" destId="{5F4FBC0C-1475-4400-9572-7C3A31DEFB5C}" srcOrd="0" destOrd="0" parTransId="{A50AF78C-0301-4704-8594-77C6BF52A291}" sibTransId="{623784BF-DC66-45A6-82F3-929BF6505A71}"/>
    <dgm:cxn modelId="{BF44DACB-DFE7-4655-8742-F87DE0AEC634}" type="presOf" srcId="{F45C41A5-E6BF-4EB7-9E85-9229382627A1}" destId="{D83A79DB-EDD6-4E41-9703-E3B9A1334F6D}" srcOrd="0" destOrd="0" presId="urn:microsoft.com/office/officeart/2005/8/layout/vList2"/>
    <dgm:cxn modelId="{11C117DD-1A7F-4681-8933-7E7CF49F14E8}" type="presParOf" srcId="{3A312415-A942-4173-8DE6-6C5A4D8B33C3}" destId="{24045DCA-ACF9-40C4-A575-E9C580124214}" srcOrd="0" destOrd="0" presId="urn:microsoft.com/office/officeart/2005/8/layout/vList2"/>
    <dgm:cxn modelId="{83A8A5F0-6FDF-4ACE-A175-E5FEF64D2266}" type="presParOf" srcId="{3A312415-A942-4173-8DE6-6C5A4D8B33C3}" destId="{0E8A6A15-2816-4F60-99DE-D1F44BD22232}" srcOrd="1" destOrd="0" presId="urn:microsoft.com/office/officeart/2005/8/layout/vList2"/>
    <dgm:cxn modelId="{7156D503-C141-4CA3-89B3-EA7C674DC091}" type="presParOf" srcId="{3A312415-A942-4173-8DE6-6C5A4D8B33C3}" destId="{64DCE7D0-9D30-49BE-9041-FFAEDF35D965}" srcOrd="2" destOrd="0" presId="urn:microsoft.com/office/officeart/2005/8/layout/vList2"/>
    <dgm:cxn modelId="{ABA04E69-1004-425B-A71D-9E0C064F3B00}" type="presParOf" srcId="{3A312415-A942-4173-8DE6-6C5A4D8B33C3}" destId="{BA619227-A18B-419C-B0E7-39CCF77FFBF9}" srcOrd="3" destOrd="0" presId="urn:microsoft.com/office/officeart/2005/8/layout/vList2"/>
    <dgm:cxn modelId="{A24E8B7E-0577-49C0-BC5D-1A3F1BAB6BBA}" type="presParOf" srcId="{3A312415-A942-4173-8DE6-6C5A4D8B33C3}" destId="{D83A79DB-EDD6-4E41-9703-E3B9A1334F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EF3393-A6F4-46F0-B7FC-9D5DBD6862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41A5-E6BF-4EB7-9E85-9229382627A1}">
      <dgm:prSet/>
      <dgm:spPr/>
      <dgm:t>
        <a:bodyPr/>
        <a:lstStyle/>
        <a:p>
          <a:r>
            <a:rPr lang="en-US" b="0" i="0" dirty="0"/>
            <a:t>Better at predicting small county turnout</a:t>
          </a:r>
          <a:endParaRPr lang="en-US" dirty="0"/>
        </a:p>
      </dgm:t>
    </dgm:pt>
    <dgm:pt modelId="{B9E0BBDF-81E7-4C22-A0F6-E96F7D5A39B9}" type="parTrans" cxnId="{A935BE67-40B9-4726-B637-51275483765A}">
      <dgm:prSet/>
      <dgm:spPr/>
      <dgm:t>
        <a:bodyPr/>
        <a:lstStyle/>
        <a:p>
          <a:endParaRPr lang="en-US"/>
        </a:p>
      </dgm:t>
    </dgm:pt>
    <dgm:pt modelId="{A020B5DD-AE77-481A-8117-E009E9BC3C36}" type="sibTrans" cxnId="{A935BE67-40B9-4726-B637-51275483765A}">
      <dgm:prSet/>
      <dgm:spPr/>
      <dgm:t>
        <a:bodyPr/>
        <a:lstStyle/>
        <a:p>
          <a:endParaRPr lang="en-US"/>
        </a:p>
      </dgm:t>
    </dgm:pt>
    <dgm:pt modelId="{811612F7-9083-4D6C-AFE2-28D490747484}">
      <dgm:prSet/>
      <dgm:spPr/>
      <dgm:t>
        <a:bodyPr/>
        <a:lstStyle/>
        <a:p>
          <a:r>
            <a:rPr lang="en-US" dirty="0"/>
            <a:t>For 2020 w</a:t>
          </a:r>
          <a:r>
            <a:rPr lang="en-US" b="0" i="0" dirty="0"/>
            <a:t>e were able to </a:t>
          </a:r>
          <a:r>
            <a:rPr lang="en-US" b="1" i="0" dirty="0"/>
            <a:t>reduce error </a:t>
          </a:r>
          <a:r>
            <a:rPr lang="en-US" b="0" i="0" dirty="0"/>
            <a:t>from the baseline model by </a:t>
          </a:r>
          <a:r>
            <a:rPr lang="en-US" b="1" i="0" dirty="0"/>
            <a:t>87.97%</a:t>
          </a:r>
          <a:endParaRPr lang="en-US" dirty="0"/>
        </a:p>
      </dgm:t>
    </dgm:pt>
    <dgm:pt modelId="{29831802-8761-4F9A-9D3D-DD57979B4983}" type="parTrans" cxnId="{EF81EF18-8561-4E61-90E5-A5837D78C8DB}">
      <dgm:prSet/>
      <dgm:spPr/>
      <dgm:t>
        <a:bodyPr/>
        <a:lstStyle/>
        <a:p>
          <a:endParaRPr lang="en-US"/>
        </a:p>
      </dgm:t>
    </dgm:pt>
    <dgm:pt modelId="{8235FDC9-2DFC-4383-B9DF-BF8D49316129}" type="sibTrans" cxnId="{EF81EF18-8561-4E61-90E5-A5837D78C8DB}">
      <dgm:prSet/>
      <dgm:spPr/>
      <dgm:t>
        <a:bodyPr/>
        <a:lstStyle/>
        <a:p>
          <a:endParaRPr lang="en-US"/>
        </a:p>
      </dgm:t>
    </dgm:pt>
    <dgm:pt modelId="{5F4FBC0C-1475-4400-9572-7C3A31DEFB5C}">
      <dgm:prSet/>
      <dgm:spPr/>
      <dgm:t>
        <a:bodyPr/>
        <a:lstStyle/>
        <a:p>
          <a:r>
            <a:rPr lang="en-US" dirty="0"/>
            <a:t>2020 Results: Explains 98.55% of variance</a:t>
          </a:r>
        </a:p>
      </dgm:t>
    </dgm:pt>
    <dgm:pt modelId="{623784BF-DC66-45A6-82F3-929BF6505A71}" type="sibTrans" cxnId="{C06899BF-317C-4865-A0D4-0278647009E1}">
      <dgm:prSet/>
      <dgm:spPr/>
      <dgm:t>
        <a:bodyPr/>
        <a:lstStyle/>
        <a:p>
          <a:endParaRPr lang="en-US"/>
        </a:p>
      </dgm:t>
    </dgm:pt>
    <dgm:pt modelId="{A50AF78C-0301-4704-8594-77C6BF52A291}" type="parTrans" cxnId="{C06899BF-317C-4865-A0D4-0278647009E1}">
      <dgm:prSet/>
      <dgm:spPr/>
      <dgm:t>
        <a:bodyPr/>
        <a:lstStyle/>
        <a:p>
          <a:endParaRPr lang="en-US"/>
        </a:p>
      </dgm:t>
    </dgm:pt>
    <dgm:pt modelId="{3A312415-A942-4173-8DE6-6C5A4D8B33C3}" type="pres">
      <dgm:prSet presAssocID="{05EF3393-A6F4-46F0-B7FC-9D5DBD686215}" presName="linear" presStyleCnt="0">
        <dgm:presLayoutVars>
          <dgm:animLvl val="lvl"/>
          <dgm:resizeHandles val="exact"/>
        </dgm:presLayoutVars>
      </dgm:prSet>
      <dgm:spPr/>
    </dgm:pt>
    <dgm:pt modelId="{24045DCA-ACF9-40C4-A575-E9C580124214}" type="pres">
      <dgm:prSet presAssocID="{5F4FBC0C-1475-4400-9572-7C3A31DEFB5C}" presName="parentText" presStyleLbl="node1" presStyleIdx="0" presStyleCnt="3" custLinFactY="4714" custLinFactNeighborY="100000">
        <dgm:presLayoutVars>
          <dgm:chMax val="0"/>
          <dgm:bulletEnabled val="1"/>
        </dgm:presLayoutVars>
      </dgm:prSet>
      <dgm:spPr/>
    </dgm:pt>
    <dgm:pt modelId="{0E8A6A15-2816-4F60-99DE-D1F44BD22232}" type="pres">
      <dgm:prSet presAssocID="{623784BF-DC66-45A6-82F3-929BF6505A71}" presName="spacer" presStyleCnt="0"/>
      <dgm:spPr/>
    </dgm:pt>
    <dgm:pt modelId="{64DCE7D0-9D30-49BE-9041-FFAEDF35D965}" type="pres">
      <dgm:prSet presAssocID="{811612F7-9083-4D6C-AFE2-28D490747484}" presName="parentText" presStyleLbl="node1" presStyleIdx="1" presStyleCnt="3" custLinFactNeighborY="75460">
        <dgm:presLayoutVars>
          <dgm:chMax val="0"/>
          <dgm:bulletEnabled val="1"/>
        </dgm:presLayoutVars>
      </dgm:prSet>
      <dgm:spPr/>
    </dgm:pt>
    <dgm:pt modelId="{BA619227-A18B-419C-B0E7-39CCF77FFBF9}" type="pres">
      <dgm:prSet presAssocID="{8235FDC9-2DFC-4383-B9DF-BF8D49316129}" presName="spacer" presStyleCnt="0"/>
      <dgm:spPr/>
    </dgm:pt>
    <dgm:pt modelId="{D83A79DB-EDD6-4E41-9703-E3B9A1334F6D}" type="pres">
      <dgm:prSet presAssocID="{F45C41A5-E6BF-4EB7-9E85-9229382627A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46BF12-3F6C-4E43-A9B9-269DC75E7717}" type="presOf" srcId="{05EF3393-A6F4-46F0-B7FC-9D5DBD686215}" destId="{3A312415-A942-4173-8DE6-6C5A4D8B33C3}" srcOrd="0" destOrd="0" presId="urn:microsoft.com/office/officeart/2005/8/layout/vList2"/>
    <dgm:cxn modelId="{EF81EF18-8561-4E61-90E5-A5837D78C8DB}" srcId="{05EF3393-A6F4-46F0-B7FC-9D5DBD686215}" destId="{811612F7-9083-4D6C-AFE2-28D490747484}" srcOrd="1" destOrd="0" parTransId="{29831802-8761-4F9A-9D3D-DD57979B4983}" sibTransId="{8235FDC9-2DFC-4383-B9DF-BF8D49316129}"/>
    <dgm:cxn modelId="{FD155B2F-BE84-4C8B-83D7-A60B129F556B}" type="presOf" srcId="{811612F7-9083-4D6C-AFE2-28D490747484}" destId="{64DCE7D0-9D30-49BE-9041-FFAEDF35D965}" srcOrd="0" destOrd="0" presId="urn:microsoft.com/office/officeart/2005/8/layout/vList2"/>
    <dgm:cxn modelId="{E05DC43F-9FA9-4DEE-B107-B75C5CF2CE3E}" type="presOf" srcId="{5F4FBC0C-1475-4400-9572-7C3A31DEFB5C}" destId="{24045DCA-ACF9-40C4-A575-E9C580124214}" srcOrd="0" destOrd="0" presId="urn:microsoft.com/office/officeart/2005/8/layout/vList2"/>
    <dgm:cxn modelId="{A935BE67-40B9-4726-B637-51275483765A}" srcId="{05EF3393-A6F4-46F0-B7FC-9D5DBD686215}" destId="{F45C41A5-E6BF-4EB7-9E85-9229382627A1}" srcOrd="2" destOrd="0" parTransId="{B9E0BBDF-81E7-4C22-A0F6-E96F7D5A39B9}" sibTransId="{A020B5DD-AE77-481A-8117-E009E9BC3C36}"/>
    <dgm:cxn modelId="{C06899BF-317C-4865-A0D4-0278647009E1}" srcId="{05EF3393-A6F4-46F0-B7FC-9D5DBD686215}" destId="{5F4FBC0C-1475-4400-9572-7C3A31DEFB5C}" srcOrd="0" destOrd="0" parTransId="{A50AF78C-0301-4704-8594-77C6BF52A291}" sibTransId="{623784BF-DC66-45A6-82F3-929BF6505A71}"/>
    <dgm:cxn modelId="{BF44DACB-DFE7-4655-8742-F87DE0AEC634}" type="presOf" srcId="{F45C41A5-E6BF-4EB7-9E85-9229382627A1}" destId="{D83A79DB-EDD6-4E41-9703-E3B9A1334F6D}" srcOrd="0" destOrd="0" presId="urn:microsoft.com/office/officeart/2005/8/layout/vList2"/>
    <dgm:cxn modelId="{11C117DD-1A7F-4681-8933-7E7CF49F14E8}" type="presParOf" srcId="{3A312415-A942-4173-8DE6-6C5A4D8B33C3}" destId="{24045DCA-ACF9-40C4-A575-E9C580124214}" srcOrd="0" destOrd="0" presId="urn:microsoft.com/office/officeart/2005/8/layout/vList2"/>
    <dgm:cxn modelId="{83A8A5F0-6FDF-4ACE-A175-E5FEF64D2266}" type="presParOf" srcId="{3A312415-A942-4173-8DE6-6C5A4D8B33C3}" destId="{0E8A6A15-2816-4F60-99DE-D1F44BD22232}" srcOrd="1" destOrd="0" presId="urn:microsoft.com/office/officeart/2005/8/layout/vList2"/>
    <dgm:cxn modelId="{7156D503-C141-4CA3-89B3-EA7C674DC091}" type="presParOf" srcId="{3A312415-A942-4173-8DE6-6C5A4D8B33C3}" destId="{64DCE7D0-9D30-49BE-9041-FFAEDF35D965}" srcOrd="2" destOrd="0" presId="urn:microsoft.com/office/officeart/2005/8/layout/vList2"/>
    <dgm:cxn modelId="{ABA04E69-1004-425B-A71D-9E0C064F3B00}" type="presParOf" srcId="{3A312415-A942-4173-8DE6-6C5A4D8B33C3}" destId="{BA619227-A18B-419C-B0E7-39CCF77FFBF9}" srcOrd="3" destOrd="0" presId="urn:microsoft.com/office/officeart/2005/8/layout/vList2"/>
    <dgm:cxn modelId="{A24E8B7E-0577-49C0-BC5D-1A3F1BAB6BBA}" type="presParOf" srcId="{3A312415-A942-4173-8DE6-6C5A4D8B33C3}" destId="{D83A79DB-EDD6-4E41-9703-E3B9A1334F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728B7A-A2D7-4DB1-B87A-DB11DA25F35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0D79F7-E99F-4E60-94D0-F64A8EDA5097}">
      <dgm:prSet/>
      <dgm:spPr/>
      <dgm:t>
        <a:bodyPr/>
        <a:lstStyle/>
        <a:p>
          <a:r>
            <a:rPr lang="en-US" b="0" dirty="0"/>
            <a:t>Our Goal </a:t>
          </a:r>
          <a:endParaRPr lang="en-US" dirty="0"/>
        </a:p>
      </dgm:t>
    </dgm:pt>
    <dgm:pt modelId="{93FA2F63-1A45-45A8-80DB-5F1CF705A819}" type="parTrans" cxnId="{9B96A11C-F54C-4B09-BCB7-B5B340CD24D6}">
      <dgm:prSet/>
      <dgm:spPr/>
      <dgm:t>
        <a:bodyPr/>
        <a:lstStyle/>
        <a:p>
          <a:endParaRPr lang="en-US"/>
        </a:p>
      </dgm:t>
    </dgm:pt>
    <dgm:pt modelId="{DD6F9A40-AE74-4F2A-91EA-501B195034AE}" type="sibTrans" cxnId="{9B96A11C-F54C-4B09-BCB7-B5B340CD24D6}">
      <dgm:prSet/>
      <dgm:spPr/>
      <dgm:t>
        <a:bodyPr/>
        <a:lstStyle/>
        <a:p>
          <a:endParaRPr lang="en-US"/>
        </a:p>
      </dgm:t>
    </dgm:pt>
    <dgm:pt modelId="{40055794-3708-4515-9417-CC0A389EC3F3}">
      <dgm:prSet/>
      <dgm:spPr/>
      <dgm:t>
        <a:bodyPr/>
        <a:lstStyle/>
        <a:p>
          <a:r>
            <a:rPr lang="en-US" dirty="0"/>
            <a:t>I</a:t>
          </a:r>
          <a:r>
            <a:rPr lang="en-US" b="0" dirty="0"/>
            <a:t>dentify features influencing voter turnout </a:t>
          </a:r>
          <a:endParaRPr lang="en-US" dirty="0"/>
        </a:p>
      </dgm:t>
    </dgm:pt>
    <dgm:pt modelId="{0E918DD6-B21A-44F0-B4E3-4FB6BB21EF78}" type="parTrans" cxnId="{97127276-D3C4-423B-AAB8-9B499E203B1A}">
      <dgm:prSet/>
      <dgm:spPr/>
      <dgm:t>
        <a:bodyPr/>
        <a:lstStyle/>
        <a:p>
          <a:endParaRPr lang="en-US"/>
        </a:p>
      </dgm:t>
    </dgm:pt>
    <dgm:pt modelId="{BBF551D3-246F-436C-9EBC-0FF2EB04003F}" type="sibTrans" cxnId="{97127276-D3C4-423B-AAB8-9B499E203B1A}">
      <dgm:prSet/>
      <dgm:spPr/>
      <dgm:t>
        <a:bodyPr/>
        <a:lstStyle/>
        <a:p>
          <a:endParaRPr lang="en-US"/>
        </a:p>
      </dgm:t>
    </dgm:pt>
    <dgm:pt modelId="{9FE7D934-6451-4152-95F8-7EBCB81DB132}">
      <dgm:prSet/>
      <dgm:spPr/>
      <dgm:t>
        <a:bodyPr/>
        <a:lstStyle/>
        <a:p>
          <a:r>
            <a:rPr lang="en-US" dirty="0"/>
            <a:t>U</a:t>
          </a:r>
          <a:r>
            <a:rPr lang="en-US" b="0" dirty="0"/>
            <a:t>se them to predict county results</a:t>
          </a:r>
          <a:endParaRPr lang="en-US" dirty="0"/>
        </a:p>
      </dgm:t>
    </dgm:pt>
    <dgm:pt modelId="{F920622B-0081-4D01-85AF-2D634E8C08F5}" type="parTrans" cxnId="{E9ECC0DC-DDE8-4D01-B336-27693E6F7926}">
      <dgm:prSet/>
      <dgm:spPr/>
      <dgm:t>
        <a:bodyPr/>
        <a:lstStyle/>
        <a:p>
          <a:endParaRPr lang="en-US"/>
        </a:p>
      </dgm:t>
    </dgm:pt>
    <dgm:pt modelId="{CCDB9819-037E-4E91-B954-128A8E845655}" type="sibTrans" cxnId="{E9ECC0DC-DDE8-4D01-B336-27693E6F7926}">
      <dgm:prSet/>
      <dgm:spPr/>
      <dgm:t>
        <a:bodyPr/>
        <a:lstStyle/>
        <a:p>
          <a:endParaRPr lang="en-US"/>
        </a:p>
      </dgm:t>
    </dgm:pt>
    <dgm:pt modelId="{F2EA5009-A217-497F-B334-9D717F886231}">
      <dgm:prSet/>
      <dgm:spPr/>
      <dgm:t>
        <a:bodyPr/>
        <a:lstStyle/>
        <a:p>
          <a:r>
            <a:rPr lang="en-US" b="0" dirty="0"/>
            <a:t>We Chose to Study Texas Because</a:t>
          </a:r>
          <a:endParaRPr lang="en-US" dirty="0"/>
        </a:p>
      </dgm:t>
    </dgm:pt>
    <dgm:pt modelId="{CE246EA2-F5DC-4B7E-AE8F-8F13F6469435}" type="parTrans" cxnId="{3AEF73F4-89FF-4002-B591-A2BA24B216C0}">
      <dgm:prSet/>
      <dgm:spPr/>
      <dgm:t>
        <a:bodyPr/>
        <a:lstStyle/>
        <a:p>
          <a:endParaRPr lang="en-US"/>
        </a:p>
      </dgm:t>
    </dgm:pt>
    <dgm:pt modelId="{D1A92B05-D73F-45D1-B432-BDE0F5C12EBF}" type="sibTrans" cxnId="{3AEF73F4-89FF-4002-B591-A2BA24B216C0}">
      <dgm:prSet/>
      <dgm:spPr/>
      <dgm:t>
        <a:bodyPr/>
        <a:lstStyle/>
        <a:p>
          <a:endParaRPr lang="en-US"/>
        </a:p>
      </dgm:t>
    </dgm:pt>
    <dgm:pt modelId="{4D3CA58A-BEF5-4FC8-8A31-25F67CA75616}">
      <dgm:prSet/>
      <dgm:spPr/>
      <dgm:t>
        <a:bodyPr/>
        <a:lstStyle/>
        <a:p>
          <a:r>
            <a:rPr lang="en-US" dirty="0"/>
            <a:t>Large </a:t>
          </a:r>
          <a:r>
            <a:rPr lang="en-US" b="0" dirty="0"/>
            <a:t>size (38 electoral votes)</a:t>
          </a:r>
          <a:endParaRPr lang="en-US" dirty="0"/>
        </a:p>
      </dgm:t>
    </dgm:pt>
    <dgm:pt modelId="{AB42AA16-3989-4BA2-A65D-66D166B29600}" type="parTrans" cxnId="{9BD82DB7-DB0C-41F5-8417-6FBEEAC63848}">
      <dgm:prSet/>
      <dgm:spPr/>
      <dgm:t>
        <a:bodyPr/>
        <a:lstStyle/>
        <a:p>
          <a:endParaRPr lang="en-US"/>
        </a:p>
      </dgm:t>
    </dgm:pt>
    <dgm:pt modelId="{67146757-E688-4132-A6FE-D5C32E8C3E38}" type="sibTrans" cxnId="{9BD82DB7-DB0C-41F5-8417-6FBEEAC63848}">
      <dgm:prSet/>
      <dgm:spPr/>
      <dgm:t>
        <a:bodyPr/>
        <a:lstStyle/>
        <a:p>
          <a:endParaRPr lang="en-US"/>
        </a:p>
      </dgm:t>
    </dgm:pt>
    <dgm:pt modelId="{73359390-0624-43E6-8E0D-A4C7949DD484}">
      <dgm:prSet/>
      <dgm:spPr/>
      <dgm:t>
        <a:bodyPr/>
        <a:lstStyle/>
        <a:p>
          <a:r>
            <a:rPr lang="en-US"/>
            <a:t>D</a:t>
          </a:r>
          <a:r>
            <a:rPr lang="en-US" b="0"/>
            <a:t>emographic changes</a:t>
          </a:r>
          <a:endParaRPr lang="en-US"/>
        </a:p>
      </dgm:t>
    </dgm:pt>
    <dgm:pt modelId="{1FD1810E-A80F-49D8-8A7C-90CA3026CD04}" type="parTrans" cxnId="{9F5CACD1-499A-4E5A-93E4-A8FF018B0F7A}">
      <dgm:prSet/>
      <dgm:spPr/>
      <dgm:t>
        <a:bodyPr/>
        <a:lstStyle/>
        <a:p>
          <a:endParaRPr lang="en-US"/>
        </a:p>
      </dgm:t>
    </dgm:pt>
    <dgm:pt modelId="{752AB1EB-C500-4FC6-A420-88DF4AA92D04}" type="sibTrans" cxnId="{9F5CACD1-499A-4E5A-93E4-A8FF018B0F7A}">
      <dgm:prSet/>
      <dgm:spPr/>
      <dgm:t>
        <a:bodyPr/>
        <a:lstStyle/>
        <a:p>
          <a:endParaRPr lang="en-US"/>
        </a:p>
      </dgm:t>
    </dgm:pt>
    <dgm:pt modelId="{297A1638-4ACD-4FAF-AFC6-FDEF203DCCF3}">
      <dgm:prSet/>
      <dgm:spPr/>
      <dgm:t>
        <a:bodyPr/>
        <a:lstStyle/>
        <a:p>
          <a:r>
            <a:rPr lang="en-US"/>
            <a:t>V</a:t>
          </a:r>
          <a:r>
            <a:rPr lang="en-US" b="0"/>
            <a:t>oting law controversy</a:t>
          </a:r>
          <a:endParaRPr lang="en-US"/>
        </a:p>
      </dgm:t>
    </dgm:pt>
    <dgm:pt modelId="{322435FB-1516-4A9A-8549-7DBB2F94CF28}" type="parTrans" cxnId="{8923EF10-6037-449D-9803-987566159D8C}">
      <dgm:prSet/>
      <dgm:spPr/>
      <dgm:t>
        <a:bodyPr/>
        <a:lstStyle/>
        <a:p>
          <a:endParaRPr lang="en-US"/>
        </a:p>
      </dgm:t>
    </dgm:pt>
    <dgm:pt modelId="{E7E34BB3-A22B-424F-899C-AC7CAD7E42F0}" type="sibTrans" cxnId="{8923EF10-6037-449D-9803-987566159D8C}">
      <dgm:prSet/>
      <dgm:spPr/>
      <dgm:t>
        <a:bodyPr/>
        <a:lstStyle/>
        <a:p>
          <a:endParaRPr lang="en-US"/>
        </a:p>
      </dgm:t>
    </dgm:pt>
    <dgm:pt modelId="{B7A7C0B0-988C-4A4B-8529-8FCB3A6ABBAC}">
      <dgm:prSet/>
      <dgm:spPr/>
      <dgm:t>
        <a:bodyPr/>
        <a:lstStyle/>
        <a:p>
          <a:r>
            <a:rPr lang="en-US" b="0" dirty="0"/>
            <a:t>Lasso Model to Predict Turnout</a:t>
          </a:r>
          <a:endParaRPr lang="en-US" dirty="0"/>
        </a:p>
      </dgm:t>
    </dgm:pt>
    <dgm:pt modelId="{5A0043C6-724D-4983-8A06-BDD053C3AE1A}" type="parTrans" cxnId="{9172B459-5B4D-4E59-8F40-81F97811CC10}">
      <dgm:prSet/>
      <dgm:spPr/>
      <dgm:t>
        <a:bodyPr/>
        <a:lstStyle/>
        <a:p>
          <a:endParaRPr lang="en-US"/>
        </a:p>
      </dgm:t>
    </dgm:pt>
    <dgm:pt modelId="{9E719AB9-E5F8-4B53-859C-6CAAA26B1EAC}" type="sibTrans" cxnId="{9172B459-5B4D-4E59-8F40-81F97811CC10}">
      <dgm:prSet/>
      <dgm:spPr/>
      <dgm:t>
        <a:bodyPr/>
        <a:lstStyle/>
        <a:p>
          <a:endParaRPr lang="en-US"/>
        </a:p>
      </dgm:t>
    </dgm:pt>
    <dgm:pt modelId="{A981DCBD-7B7C-44B9-BE50-8A8BCF2729AE}">
      <dgm:prSet/>
      <dgm:spPr/>
      <dgm:t>
        <a:bodyPr/>
        <a:lstStyle/>
        <a:p>
          <a:r>
            <a:rPr lang="en-US" b="0" dirty="0"/>
            <a:t>Logistic Regression to Predict Results</a:t>
          </a:r>
          <a:endParaRPr lang="en-US" dirty="0"/>
        </a:p>
      </dgm:t>
    </dgm:pt>
    <dgm:pt modelId="{DC07E3A1-AC85-434E-9B8F-B74949D81AC8}" type="parTrans" cxnId="{4B10BB35-2DCF-4EE7-A3BA-372EEFC36426}">
      <dgm:prSet/>
      <dgm:spPr/>
      <dgm:t>
        <a:bodyPr/>
        <a:lstStyle/>
        <a:p>
          <a:endParaRPr lang="en-US"/>
        </a:p>
      </dgm:t>
    </dgm:pt>
    <dgm:pt modelId="{B10FBE6A-A739-4FBC-A747-77DDEC10E451}" type="sibTrans" cxnId="{4B10BB35-2DCF-4EE7-A3BA-372EEFC36426}">
      <dgm:prSet/>
      <dgm:spPr/>
      <dgm:t>
        <a:bodyPr/>
        <a:lstStyle/>
        <a:p>
          <a:endParaRPr lang="en-US"/>
        </a:p>
      </dgm:t>
    </dgm:pt>
    <dgm:pt modelId="{477E71F4-CC90-4F2D-A0CB-CA825B072001}">
      <dgm:prSet/>
      <dgm:spPr/>
      <dgm:t>
        <a:bodyPr/>
        <a:lstStyle/>
        <a:p>
          <a:r>
            <a:rPr lang="en-US" dirty="0"/>
            <a:t>Accurate, especially for small counties</a:t>
          </a:r>
        </a:p>
      </dgm:t>
    </dgm:pt>
    <dgm:pt modelId="{C8E60F0A-EBD9-45AE-98B0-17F1C9A848F3}" type="parTrans" cxnId="{62EE9700-B27A-4369-AF3C-3A36D1131ABE}">
      <dgm:prSet/>
      <dgm:spPr/>
      <dgm:t>
        <a:bodyPr/>
        <a:lstStyle/>
        <a:p>
          <a:endParaRPr lang="en-US"/>
        </a:p>
      </dgm:t>
    </dgm:pt>
    <dgm:pt modelId="{65E6C432-8908-4100-8D31-543681655DE0}" type="sibTrans" cxnId="{62EE9700-B27A-4369-AF3C-3A36D1131ABE}">
      <dgm:prSet/>
      <dgm:spPr/>
      <dgm:t>
        <a:bodyPr/>
        <a:lstStyle/>
        <a:p>
          <a:endParaRPr lang="en-US"/>
        </a:p>
      </dgm:t>
    </dgm:pt>
    <dgm:pt modelId="{1547955F-9E26-4A50-934F-62B50D683289}">
      <dgm:prSet/>
      <dgm:spPr/>
      <dgm:t>
        <a:bodyPr/>
        <a:lstStyle/>
        <a:p>
          <a:r>
            <a:rPr lang="en-US" dirty="0"/>
            <a:t>Worse for predicting Democratic Turnout</a:t>
          </a:r>
        </a:p>
      </dgm:t>
    </dgm:pt>
    <dgm:pt modelId="{996FD537-9482-458C-A29D-C68E52FD04DC}" type="parTrans" cxnId="{77D3F0D6-9341-43B3-B23E-C1449F392AB2}">
      <dgm:prSet/>
      <dgm:spPr/>
      <dgm:t>
        <a:bodyPr/>
        <a:lstStyle/>
        <a:p>
          <a:endParaRPr lang="en-US"/>
        </a:p>
      </dgm:t>
    </dgm:pt>
    <dgm:pt modelId="{0040D5D8-36FA-4BBF-B7DC-3F1E4B5F5ABF}" type="sibTrans" cxnId="{77D3F0D6-9341-43B3-B23E-C1449F392AB2}">
      <dgm:prSet/>
      <dgm:spPr/>
      <dgm:t>
        <a:bodyPr/>
        <a:lstStyle/>
        <a:p>
          <a:endParaRPr lang="en-US"/>
        </a:p>
      </dgm:t>
    </dgm:pt>
    <dgm:pt modelId="{A19B1B73-99A9-4359-96F4-E4077E6F53CE}">
      <dgm:prSet/>
      <dgm:spPr/>
      <dgm:t>
        <a:bodyPr/>
        <a:lstStyle/>
        <a:p>
          <a:r>
            <a:rPr lang="en-US" dirty="0"/>
            <a:t>Model was conservative and overpredicted Rep. majority in counties</a:t>
          </a:r>
        </a:p>
      </dgm:t>
    </dgm:pt>
    <dgm:pt modelId="{5ED80620-9488-441F-BF6C-C48F555F2F97}" type="parTrans" cxnId="{916B4931-0FF5-45B1-8552-8FB987EDB6F1}">
      <dgm:prSet/>
      <dgm:spPr/>
      <dgm:t>
        <a:bodyPr/>
        <a:lstStyle/>
        <a:p>
          <a:endParaRPr lang="en-US"/>
        </a:p>
      </dgm:t>
    </dgm:pt>
    <dgm:pt modelId="{0D68DEB0-B209-4977-9816-3C2DFC9C375A}" type="sibTrans" cxnId="{916B4931-0FF5-45B1-8552-8FB987EDB6F1}">
      <dgm:prSet/>
      <dgm:spPr/>
      <dgm:t>
        <a:bodyPr/>
        <a:lstStyle/>
        <a:p>
          <a:endParaRPr lang="en-US"/>
        </a:p>
      </dgm:t>
    </dgm:pt>
    <dgm:pt modelId="{3FAF1BA4-CEB2-46C2-B5D2-6B8777A512AD}">
      <dgm:prSet/>
      <dgm:spPr/>
      <dgm:t>
        <a:bodyPr/>
        <a:lstStyle/>
        <a:p>
          <a:r>
            <a:rPr lang="en-US" dirty="0"/>
            <a:t>Useful for identifying swing counties</a:t>
          </a:r>
        </a:p>
      </dgm:t>
    </dgm:pt>
    <dgm:pt modelId="{B7F95770-7DC9-48AB-ABCD-5F4267BB4B00}" type="parTrans" cxnId="{02E9ECB8-BD79-41F8-BC43-DDA003EB9EA4}">
      <dgm:prSet/>
      <dgm:spPr/>
      <dgm:t>
        <a:bodyPr/>
        <a:lstStyle/>
        <a:p>
          <a:endParaRPr lang="en-US"/>
        </a:p>
      </dgm:t>
    </dgm:pt>
    <dgm:pt modelId="{5F673D08-73F6-4B54-8F4C-31A39ECA7C2F}" type="sibTrans" cxnId="{02E9ECB8-BD79-41F8-BC43-DDA003EB9EA4}">
      <dgm:prSet/>
      <dgm:spPr/>
      <dgm:t>
        <a:bodyPr/>
        <a:lstStyle/>
        <a:p>
          <a:endParaRPr lang="en-US"/>
        </a:p>
      </dgm:t>
    </dgm:pt>
    <dgm:pt modelId="{6A8977A4-B369-4110-B7F9-666F0405B637}" type="pres">
      <dgm:prSet presAssocID="{1C728B7A-A2D7-4DB1-B87A-DB11DA25F352}" presName="Name0" presStyleCnt="0">
        <dgm:presLayoutVars>
          <dgm:dir/>
          <dgm:animLvl val="lvl"/>
          <dgm:resizeHandles val="exact"/>
        </dgm:presLayoutVars>
      </dgm:prSet>
      <dgm:spPr/>
    </dgm:pt>
    <dgm:pt modelId="{4B0F1C3D-28F0-4901-9B93-0B2D98FB5454}" type="pres">
      <dgm:prSet presAssocID="{1E0D79F7-E99F-4E60-94D0-F64A8EDA5097}" presName="linNode" presStyleCnt="0"/>
      <dgm:spPr/>
    </dgm:pt>
    <dgm:pt modelId="{C64E1BB7-F208-4779-AD2B-C023A472420A}" type="pres">
      <dgm:prSet presAssocID="{1E0D79F7-E99F-4E60-94D0-F64A8EDA509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38586B6-5385-4864-9A07-14458935332A}" type="pres">
      <dgm:prSet presAssocID="{1E0D79F7-E99F-4E60-94D0-F64A8EDA5097}" presName="descendantText" presStyleLbl="alignAccFollowNode1" presStyleIdx="0" presStyleCnt="4">
        <dgm:presLayoutVars>
          <dgm:bulletEnabled val="1"/>
        </dgm:presLayoutVars>
      </dgm:prSet>
      <dgm:spPr/>
    </dgm:pt>
    <dgm:pt modelId="{5029314B-1B81-4880-AA9E-8B63F3A4F888}" type="pres">
      <dgm:prSet presAssocID="{DD6F9A40-AE74-4F2A-91EA-501B195034AE}" presName="sp" presStyleCnt="0"/>
      <dgm:spPr/>
    </dgm:pt>
    <dgm:pt modelId="{4AD5597A-678C-47B5-83C5-9E6157E4430F}" type="pres">
      <dgm:prSet presAssocID="{F2EA5009-A217-497F-B334-9D717F886231}" presName="linNode" presStyleCnt="0"/>
      <dgm:spPr/>
    </dgm:pt>
    <dgm:pt modelId="{5C39DDAD-6923-4686-A97F-93A39439E2E1}" type="pres">
      <dgm:prSet presAssocID="{F2EA5009-A217-497F-B334-9D717F88623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C170D03-8EA7-44DF-9F99-DD08CF280B34}" type="pres">
      <dgm:prSet presAssocID="{F2EA5009-A217-497F-B334-9D717F886231}" presName="descendantText" presStyleLbl="alignAccFollowNode1" presStyleIdx="1" presStyleCnt="4">
        <dgm:presLayoutVars>
          <dgm:bulletEnabled val="1"/>
        </dgm:presLayoutVars>
      </dgm:prSet>
      <dgm:spPr/>
    </dgm:pt>
    <dgm:pt modelId="{C5C9F550-A995-4AF9-8F4E-BAC0EFCE36E3}" type="pres">
      <dgm:prSet presAssocID="{D1A92B05-D73F-45D1-B432-BDE0F5C12EBF}" presName="sp" presStyleCnt="0"/>
      <dgm:spPr/>
    </dgm:pt>
    <dgm:pt modelId="{AF8F6146-1564-4B4B-85E0-D3F2BC3FEBEB}" type="pres">
      <dgm:prSet presAssocID="{B7A7C0B0-988C-4A4B-8529-8FCB3A6ABBAC}" presName="linNode" presStyleCnt="0"/>
      <dgm:spPr/>
    </dgm:pt>
    <dgm:pt modelId="{9A8A5B71-7621-46E9-B68F-894DD9B48906}" type="pres">
      <dgm:prSet presAssocID="{B7A7C0B0-988C-4A4B-8529-8FCB3A6ABBA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1543795-19CE-46A6-8EC8-0F263C6B8DC2}" type="pres">
      <dgm:prSet presAssocID="{B7A7C0B0-988C-4A4B-8529-8FCB3A6ABBAC}" presName="descendantText" presStyleLbl="alignAccFollowNode1" presStyleIdx="2" presStyleCnt="4">
        <dgm:presLayoutVars>
          <dgm:bulletEnabled val="1"/>
        </dgm:presLayoutVars>
      </dgm:prSet>
      <dgm:spPr/>
    </dgm:pt>
    <dgm:pt modelId="{EA8B79DE-6D41-4AA4-A895-40B7DBCEF006}" type="pres">
      <dgm:prSet presAssocID="{9E719AB9-E5F8-4B53-859C-6CAAA26B1EAC}" presName="sp" presStyleCnt="0"/>
      <dgm:spPr/>
    </dgm:pt>
    <dgm:pt modelId="{62886A33-2111-45CD-83B9-D68B09A35638}" type="pres">
      <dgm:prSet presAssocID="{A981DCBD-7B7C-44B9-BE50-8A8BCF2729AE}" presName="linNode" presStyleCnt="0"/>
      <dgm:spPr/>
    </dgm:pt>
    <dgm:pt modelId="{E6F07FF1-DB0C-4447-8592-F44A01DC6472}" type="pres">
      <dgm:prSet presAssocID="{A981DCBD-7B7C-44B9-BE50-8A8BCF2729A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30FE650-F622-4E40-926B-6CED7651805A}" type="pres">
      <dgm:prSet presAssocID="{A981DCBD-7B7C-44B9-BE50-8A8BCF2729A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2EE9700-B27A-4369-AF3C-3A36D1131ABE}" srcId="{B7A7C0B0-988C-4A4B-8529-8FCB3A6ABBAC}" destId="{477E71F4-CC90-4F2D-A0CB-CA825B072001}" srcOrd="0" destOrd="0" parTransId="{C8E60F0A-EBD9-45AE-98B0-17F1C9A848F3}" sibTransId="{65E6C432-8908-4100-8D31-543681655DE0}"/>
    <dgm:cxn modelId="{8923EF10-6037-449D-9803-987566159D8C}" srcId="{F2EA5009-A217-497F-B334-9D717F886231}" destId="{297A1638-4ACD-4FAF-AFC6-FDEF203DCCF3}" srcOrd="2" destOrd="0" parTransId="{322435FB-1516-4A9A-8549-7DBB2F94CF28}" sibTransId="{E7E34BB3-A22B-424F-899C-AC7CAD7E42F0}"/>
    <dgm:cxn modelId="{1C36BD13-1F76-409B-AD06-CC6CC63E8C6D}" type="presOf" srcId="{F2EA5009-A217-497F-B334-9D717F886231}" destId="{5C39DDAD-6923-4686-A97F-93A39439E2E1}" srcOrd="0" destOrd="0" presId="urn:microsoft.com/office/officeart/2005/8/layout/vList5"/>
    <dgm:cxn modelId="{46CBC815-4091-440E-A7D0-DA7E9CDFF5CF}" type="presOf" srcId="{1C728B7A-A2D7-4DB1-B87A-DB11DA25F352}" destId="{6A8977A4-B369-4110-B7F9-666F0405B637}" srcOrd="0" destOrd="0" presId="urn:microsoft.com/office/officeart/2005/8/layout/vList5"/>
    <dgm:cxn modelId="{8F52FC18-7CB3-48A1-B624-1060144EDB6D}" type="presOf" srcId="{9FE7D934-6451-4152-95F8-7EBCB81DB132}" destId="{238586B6-5385-4864-9A07-14458935332A}" srcOrd="0" destOrd="1" presId="urn:microsoft.com/office/officeart/2005/8/layout/vList5"/>
    <dgm:cxn modelId="{5C420B1C-A8D1-4E4C-90FB-6CA6168FCAB2}" type="presOf" srcId="{477E71F4-CC90-4F2D-A0CB-CA825B072001}" destId="{A1543795-19CE-46A6-8EC8-0F263C6B8DC2}" srcOrd="0" destOrd="0" presId="urn:microsoft.com/office/officeart/2005/8/layout/vList5"/>
    <dgm:cxn modelId="{9B96A11C-F54C-4B09-BCB7-B5B340CD24D6}" srcId="{1C728B7A-A2D7-4DB1-B87A-DB11DA25F352}" destId="{1E0D79F7-E99F-4E60-94D0-F64A8EDA5097}" srcOrd="0" destOrd="0" parTransId="{93FA2F63-1A45-45A8-80DB-5F1CF705A819}" sibTransId="{DD6F9A40-AE74-4F2A-91EA-501B195034AE}"/>
    <dgm:cxn modelId="{E703802A-EB6C-4936-9F72-6C11FD447C19}" type="presOf" srcId="{1E0D79F7-E99F-4E60-94D0-F64A8EDA5097}" destId="{C64E1BB7-F208-4779-AD2B-C023A472420A}" srcOrd="0" destOrd="0" presId="urn:microsoft.com/office/officeart/2005/8/layout/vList5"/>
    <dgm:cxn modelId="{916B4931-0FF5-45B1-8552-8FB987EDB6F1}" srcId="{A981DCBD-7B7C-44B9-BE50-8A8BCF2729AE}" destId="{A19B1B73-99A9-4359-96F4-E4077E6F53CE}" srcOrd="0" destOrd="0" parTransId="{5ED80620-9488-441F-BF6C-C48F555F2F97}" sibTransId="{0D68DEB0-B209-4977-9816-3C2DFC9C375A}"/>
    <dgm:cxn modelId="{4B10BB35-2DCF-4EE7-A3BA-372EEFC36426}" srcId="{1C728B7A-A2D7-4DB1-B87A-DB11DA25F352}" destId="{A981DCBD-7B7C-44B9-BE50-8A8BCF2729AE}" srcOrd="3" destOrd="0" parTransId="{DC07E3A1-AC85-434E-9B8F-B74949D81AC8}" sibTransId="{B10FBE6A-A739-4FBC-A747-77DDEC10E451}"/>
    <dgm:cxn modelId="{7FE25438-86A1-4C0A-B473-48D8CEA509E0}" type="presOf" srcId="{B7A7C0B0-988C-4A4B-8529-8FCB3A6ABBAC}" destId="{9A8A5B71-7621-46E9-B68F-894DD9B48906}" srcOrd="0" destOrd="0" presId="urn:microsoft.com/office/officeart/2005/8/layout/vList5"/>
    <dgm:cxn modelId="{76918D5C-1107-4312-B80C-AAC177613BA6}" type="presOf" srcId="{A981DCBD-7B7C-44B9-BE50-8A8BCF2729AE}" destId="{E6F07FF1-DB0C-4447-8592-F44A01DC6472}" srcOrd="0" destOrd="0" presId="urn:microsoft.com/office/officeart/2005/8/layout/vList5"/>
    <dgm:cxn modelId="{B6C85648-2D63-4A70-BF68-F58A5FFD4A3A}" type="presOf" srcId="{297A1638-4ACD-4FAF-AFC6-FDEF203DCCF3}" destId="{7C170D03-8EA7-44DF-9F99-DD08CF280B34}" srcOrd="0" destOrd="2" presId="urn:microsoft.com/office/officeart/2005/8/layout/vList5"/>
    <dgm:cxn modelId="{97127276-D3C4-423B-AAB8-9B499E203B1A}" srcId="{1E0D79F7-E99F-4E60-94D0-F64A8EDA5097}" destId="{40055794-3708-4515-9417-CC0A389EC3F3}" srcOrd="0" destOrd="0" parTransId="{0E918DD6-B21A-44F0-B4E3-4FB6BB21EF78}" sibTransId="{BBF551D3-246F-436C-9EBC-0FF2EB04003F}"/>
    <dgm:cxn modelId="{9172B459-5B4D-4E59-8F40-81F97811CC10}" srcId="{1C728B7A-A2D7-4DB1-B87A-DB11DA25F352}" destId="{B7A7C0B0-988C-4A4B-8529-8FCB3A6ABBAC}" srcOrd="2" destOrd="0" parTransId="{5A0043C6-724D-4983-8A06-BDD053C3AE1A}" sibTransId="{9E719AB9-E5F8-4B53-859C-6CAAA26B1EAC}"/>
    <dgm:cxn modelId="{4A863AA5-1BC4-4E85-9454-761A8864F992}" type="presOf" srcId="{4D3CA58A-BEF5-4FC8-8A31-25F67CA75616}" destId="{7C170D03-8EA7-44DF-9F99-DD08CF280B34}" srcOrd="0" destOrd="0" presId="urn:microsoft.com/office/officeart/2005/8/layout/vList5"/>
    <dgm:cxn modelId="{EF66F2AC-DC16-44C1-AF5D-5D12904EAA76}" type="presOf" srcId="{3FAF1BA4-CEB2-46C2-B5D2-6B8777A512AD}" destId="{330FE650-F622-4E40-926B-6CED7651805A}" srcOrd="0" destOrd="1" presId="urn:microsoft.com/office/officeart/2005/8/layout/vList5"/>
    <dgm:cxn modelId="{9BD82DB7-DB0C-41F5-8417-6FBEEAC63848}" srcId="{F2EA5009-A217-497F-B334-9D717F886231}" destId="{4D3CA58A-BEF5-4FC8-8A31-25F67CA75616}" srcOrd="0" destOrd="0" parTransId="{AB42AA16-3989-4BA2-A65D-66D166B29600}" sibTransId="{67146757-E688-4132-A6FE-D5C32E8C3E38}"/>
    <dgm:cxn modelId="{02E9ECB8-BD79-41F8-BC43-DDA003EB9EA4}" srcId="{A981DCBD-7B7C-44B9-BE50-8A8BCF2729AE}" destId="{3FAF1BA4-CEB2-46C2-B5D2-6B8777A512AD}" srcOrd="1" destOrd="0" parTransId="{B7F95770-7DC9-48AB-ABCD-5F4267BB4B00}" sibTransId="{5F673D08-73F6-4B54-8F4C-31A39ECA7C2F}"/>
    <dgm:cxn modelId="{F49255C3-2CDF-4418-A681-B1BB6E6D4867}" type="presOf" srcId="{73359390-0624-43E6-8E0D-A4C7949DD484}" destId="{7C170D03-8EA7-44DF-9F99-DD08CF280B34}" srcOrd="0" destOrd="1" presId="urn:microsoft.com/office/officeart/2005/8/layout/vList5"/>
    <dgm:cxn modelId="{E12960CA-B0C3-4CF6-8601-73B98510E7D5}" type="presOf" srcId="{1547955F-9E26-4A50-934F-62B50D683289}" destId="{A1543795-19CE-46A6-8EC8-0F263C6B8DC2}" srcOrd="0" destOrd="1" presId="urn:microsoft.com/office/officeart/2005/8/layout/vList5"/>
    <dgm:cxn modelId="{9F5CACD1-499A-4E5A-93E4-A8FF018B0F7A}" srcId="{F2EA5009-A217-497F-B334-9D717F886231}" destId="{73359390-0624-43E6-8E0D-A4C7949DD484}" srcOrd="1" destOrd="0" parTransId="{1FD1810E-A80F-49D8-8A7C-90CA3026CD04}" sibTransId="{752AB1EB-C500-4FC6-A420-88DF4AA92D04}"/>
    <dgm:cxn modelId="{77D3F0D6-9341-43B3-B23E-C1449F392AB2}" srcId="{B7A7C0B0-988C-4A4B-8529-8FCB3A6ABBAC}" destId="{1547955F-9E26-4A50-934F-62B50D683289}" srcOrd="1" destOrd="0" parTransId="{996FD537-9482-458C-A29D-C68E52FD04DC}" sibTransId="{0040D5D8-36FA-4BBF-B7DC-3F1E4B5F5ABF}"/>
    <dgm:cxn modelId="{E9ECC0DC-DDE8-4D01-B336-27693E6F7926}" srcId="{1E0D79F7-E99F-4E60-94D0-F64A8EDA5097}" destId="{9FE7D934-6451-4152-95F8-7EBCB81DB132}" srcOrd="1" destOrd="0" parTransId="{F920622B-0081-4D01-85AF-2D634E8C08F5}" sibTransId="{CCDB9819-037E-4E91-B954-128A8E845655}"/>
    <dgm:cxn modelId="{BE0E3FE9-CA92-4902-B830-6C2BC49166FE}" type="presOf" srcId="{40055794-3708-4515-9417-CC0A389EC3F3}" destId="{238586B6-5385-4864-9A07-14458935332A}" srcOrd="0" destOrd="0" presId="urn:microsoft.com/office/officeart/2005/8/layout/vList5"/>
    <dgm:cxn modelId="{37D5A7F1-3B6A-4619-B29A-9FCD2EF83025}" type="presOf" srcId="{A19B1B73-99A9-4359-96F4-E4077E6F53CE}" destId="{330FE650-F622-4E40-926B-6CED7651805A}" srcOrd="0" destOrd="0" presId="urn:microsoft.com/office/officeart/2005/8/layout/vList5"/>
    <dgm:cxn modelId="{3AEF73F4-89FF-4002-B591-A2BA24B216C0}" srcId="{1C728B7A-A2D7-4DB1-B87A-DB11DA25F352}" destId="{F2EA5009-A217-497F-B334-9D717F886231}" srcOrd="1" destOrd="0" parTransId="{CE246EA2-F5DC-4B7E-AE8F-8F13F6469435}" sibTransId="{D1A92B05-D73F-45D1-B432-BDE0F5C12EBF}"/>
    <dgm:cxn modelId="{B48D3E13-B7F8-44C5-A6A5-508578B62AF7}" type="presParOf" srcId="{6A8977A4-B369-4110-B7F9-666F0405B637}" destId="{4B0F1C3D-28F0-4901-9B93-0B2D98FB5454}" srcOrd="0" destOrd="0" presId="urn:microsoft.com/office/officeart/2005/8/layout/vList5"/>
    <dgm:cxn modelId="{4188E09F-C9E2-4C4B-A34B-7D794FF4E201}" type="presParOf" srcId="{4B0F1C3D-28F0-4901-9B93-0B2D98FB5454}" destId="{C64E1BB7-F208-4779-AD2B-C023A472420A}" srcOrd="0" destOrd="0" presId="urn:microsoft.com/office/officeart/2005/8/layout/vList5"/>
    <dgm:cxn modelId="{43F0A230-DDCB-4FD4-8798-B4C72AAAD433}" type="presParOf" srcId="{4B0F1C3D-28F0-4901-9B93-0B2D98FB5454}" destId="{238586B6-5385-4864-9A07-14458935332A}" srcOrd="1" destOrd="0" presId="urn:microsoft.com/office/officeart/2005/8/layout/vList5"/>
    <dgm:cxn modelId="{345E3265-F5B0-47F9-824E-0EF7AB5A81A6}" type="presParOf" srcId="{6A8977A4-B369-4110-B7F9-666F0405B637}" destId="{5029314B-1B81-4880-AA9E-8B63F3A4F888}" srcOrd="1" destOrd="0" presId="urn:microsoft.com/office/officeart/2005/8/layout/vList5"/>
    <dgm:cxn modelId="{07E749A0-4F55-4DA4-88D2-17B75BEA664B}" type="presParOf" srcId="{6A8977A4-B369-4110-B7F9-666F0405B637}" destId="{4AD5597A-678C-47B5-83C5-9E6157E4430F}" srcOrd="2" destOrd="0" presId="urn:microsoft.com/office/officeart/2005/8/layout/vList5"/>
    <dgm:cxn modelId="{A190398A-F085-4268-B91B-9503D51AE4E7}" type="presParOf" srcId="{4AD5597A-678C-47B5-83C5-9E6157E4430F}" destId="{5C39DDAD-6923-4686-A97F-93A39439E2E1}" srcOrd="0" destOrd="0" presId="urn:microsoft.com/office/officeart/2005/8/layout/vList5"/>
    <dgm:cxn modelId="{B5C17625-F8C6-4455-988F-0DB3DEADA6E1}" type="presParOf" srcId="{4AD5597A-678C-47B5-83C5-9E6157E4430F}" destId="{7C170D03-8EA7-44DF-9F99-DD08CF280B34}" srcOrd="1" destOrd="0" presId="urn:microsoft.com/office/officeart/2005/8/layout/vList5"/>
    <dgm:cxn modelId="{D262974D-F16D-4CC3-9A6A-FB9EA9A18994}" type="presParOf" srcId="{6A8977A4-B369-4110-B7F9-666F0405B637}" destId="{C5C9F550-A995-4AF9-8F4E-BAC0EFCE36E3}" srcOrd="3" destOrd="0" presId="urn:microsoft.com/office/officeart/2005/8/layout/vList5"/>
    <dgm:cxn modelId="{CFAA6D27-2435-45BA-9826-EC55680331F0}" type="presParOf" srcId="{6A8977A4-B369-4110-B7F9-666F0405B637}" destId="{AF8F6146-1564-4B4B-85E0-D3F2BC3FEBEB}" srcOrd="4" destOrd="0" presId="urn:microsoft.com/office/officeart/2005/8/layout/vList5"/>
    <dgm:cxn modelId="{1465854A-F526-47CE-BF1B-9A3CE3CDF2FE}" type="presParOf" srcId="{AF8F6146-1564-4B4B-85E0-D3F2BC3FEBEB}" destId="{9A8A5B71-7621-46E9-B68F-894DD9B48906}" srcOrd="0" destOrd="0" presId="urn:microsoft.com/office/officeart/2005/8/layout/vList5"/>
    <dgm:cxn modelId="{047BA7D6-1FED-4175-8E2C-02DE017CEF35}" type="presParOf" srcId="{AF8F6146-1564-4B4B-85E0-D3F2BC3FEBEB}" destId="{A1543795-19CE-46A6-8EC8-0F263C6B8DC2}" srcOrd="1" destOrd="0" presId="urn:microsoft.com/office/officeart/2005/8/layout/vList5"/>
    <dgm:cxn modelId="{65944ED1-26CC-4225-86AF-DE77F01A2997}" type="presParOf" srcId="{6A8977A4-B369-4110-B7F9-666F0405B637}" destId="{EA8B79DE-6D41-4AA4-A895-40B7DBCEF006}" srcOrd="5" destOrd="0" presId="urn:microsoft.com/office/officeart/2005/8/layout/vList5"/>
    <dgm:cxn modelId="{4AE20D03-A8FD-4E45-937B-77CA27BA7C0D}" type="presParOf" srcId="{6A8977A4-B369-4110-B7F9-666F0405B637}" destId="{62886A33-2111-45CD-83B9-D68B09A35638}" srcOrd="6" destOrd="0" presId="urn:microsoft.com/office/officeart/2005/8/layout/vList5"/>
    <dgm:cxn modelId="{D5D63B2C-4B2E-4932-9D34-161CA4CF84B5}" type="presParOf" srcId="{62886A33-2111-45CD-83B9-D68B09A35638}" destId="{E6F07FF1-DB0C-4447-8592-F44A01DC6472}" srcOrd="0" destOrd="0" presId="urn:microsoft.com/office/officeart/2005/8/layout/vList5"/>
    <dgm:cxn modelId="{50B9A79E-64D7-4695-82BF-A2FBBB7CDFBB}" type="presParOf" srcId="{62886A33-2111-45CD-83B9-D68B09A35638}" destId="{330FE650-F622-4E40-926B-6CED7651805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564CB-F336-4689-A613-9AA0BE677BED}">
      <dsp:nvSpPr>
        <dsp:cNvPr id="0" name=""/>
        <dsp:cNvSpPr/>
      </dsp:nvSpPr>
      <dsp:spPr>
        <a:xfrm>
          <a:off x="0" y="143759"/>
          <a:ext cx="3295650" cy="1467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hlinkClick xmlns:r="http://schemas.openxmlformats.org/officeDocument/2006/relationships" r:id="rId1"/>
            </a:rPr>
            <a:t>State Demographers</a:t>
          </a:r>
          <a:r>
            <a:rPr lang="en-US" sz="1900" b="0" kern="1200" dirty="0"/>
            <a:t> predict Hispanics will become the state’s largest population group by mid-2021</a:t>
          </a:r>
          <a:endParaRPr lang="en-US" sz="1900" kern="1200" dirty="0"/>
        </a:p>
      </dsp:txBody>
      <dsp:txXfrm>
        <a:off x="71622" y="215381"/>
        <a:ext cx="3152406" cy="1323936"/>
      </dsp:txXfrm>
    </dsp:sp>
    <dsp:sp modelId="{E50CA10C-CF8E-40C4-8AD0-5F248163C412}">
      <dsp:nvSpPr>
        <dsp:cNvPr id="0" name=""/>
        <dsp:cNvSpPr/>
      </dsp:nvSpPr>
      <dsp:spPr>
        <a:xfrm>
          <a:off x="0" y="1665660"/>
          <a:ext cx="3295650" cy="1467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Hillary</a:t>
          </a:r>
          <a:r>
            <a:rPr lang="en-US" sz="1900" kern="1200" baseline="0" dirty="0"/>
            <a:t> Clinton won the Texas Hispanic vote by 27% in 2016 </a:t>
          </a:r>
          <a:endParaRPr lang="en-US" sz="1900" kern="1200" dirty="0"/>
        </a:p>
      </dsp:txBody>
      <dsp:txXfrm>
        <a:off x="71622" y="1737282"/>
        <a:ext cx="3152406" cy="1323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B0484-8897-4E4C-A00E-C55285B1BD1D}">
      <dsp:nvSpPr>
        <dsp:cNvPr id="0" name=""/>
        <dsp:cNvSpPr/>
      </dsp:nvSpPr>
      <dsp:spPr>
        <a:xfrm>
          <a:off x="0" y="2564"/>
          <a:ext cx="3295650" cy="16054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Unemployment is much higher in 2020 due to Covid</a:t>
          </a:r>
          <a:endParaRPr lang="en-US" sz="2100" kern="1200" dirty="0"/>
        </a:p>
      </dsp:txBody>
      <dsp:txXfrm>
        <a:off x="78374" y="80938"/>
        <a:ext cx="3138902" cy="1448747"/>
      </dsp:txXfrm>
    </dsp:sp>
    <dsp:sp modelId="{E1ED4F55-1D06-420D-B4E7-539DAD3FA173}">
      <dsp:nvSpPr>
        <dsp:cNvPr id="0" name=""/>
        <dsp:cNvSpPr/>
      </dsp:nvSpPr>
      <dsp:spPr>
        <a:xfrm>
          <a:off x="0" y="1668540"/>
          <a:ext cx="3295650" cy="16054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Counties close to the border tend to have higher unemployment rates </a:t>
          </a:r>
          <a:endParaRPr lang="en-US" sz="2100" kern="1200" dirty="0"/>
        </a:p>
      </dsp:txBody>
      <dsp:txXfrm>
        <a:off x="78374" y="1746914"/>
        <a:ext cx="3138902" cy="14487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1D56-F066-4893-A2E9-E3C2AD5B99D3}">
      <dsp:nvSpPr>
        <dsp:cNvPr id="0" name=""/>
        <dsp:cNvSpPr/>
      </dsp:nvSpPr>
      <dsp:spPr>
        <a:xfrm rot="10800000">
          <a:off x="1121168" y="48"/>
          <a:ext cx="3547110" cy="910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Texas has not voted for a Democratic President since Jimmy Carter in 1976</a:t>
          </a:r>
          <a:endParaRPr lang="en-US" sz="1700" kern="1200"/>
        </a:p>
      </dsp:txBody>
      <dsp:txXfrm rot="10800000">
        <a:off x="1348892" y="48"/>
        <a:ext cx="3319386" cy="910895"/>
      </dsp:txXfrm>
    </dsp:sp>
    <dsp:sp modelId="{CCCEA75F-7B9B-46ED-AB87-15CD4345D35E}">
      <dsp:nvSpPr>
        <dsp:cNvPr id="0" name=""/>
        <dsp:cNvSpPr/>
      </dsp:nvSpPr>
      <dsp:spPr>
        <a:xfrm>
          <a:off x="665721" y="48"/>
          <a:ext cx="910895" cy="9108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5C9DA-19C8-4FAC-B9AA-ECCA5A7C82A9}">
      <dsp:nvSpPr>
        <dsp:cNvPr id="0" name=""/>
        <dsp:cNvSpPr/>
      </dsp:nvSpPr>
      <dsp:spPr>
        <a:xfrm rot="10800000">
          <a:off x="1121168" y="1182852"/>
          <a:ext cx="3547110" cy="910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Demographics point toward a blue shift in Texas</a:t>
          </a:r>
          <a:endParaRPr lang="en-US" sz="1700" kern="1200"/>
        </a:p>
      </dsp:txBody>
      <dsp:txXfrm rot="10800000">
        <a:off x="1348892" y="1182852"/>
        <a:ext cx="3319386" cy="910895"/>
      </dsp:txXfrm>
    </dsp:sp>
    <dsp:sp modelId="{F7B7C44B-03DE-4B24-9192-505CD2EA101A}">
      <dsp:nvSpPr>
        <dsp:cNvPr id="0" name=""/>
        <dsp:cNvSpPr/>
      </dsp:nvSpPr>
      <dsp:spPr>
        <a:xfrm>
          <a:off x="665721" y="1182852"/>
          <a:ext cx="910895" cy="9108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B7755-ED16-4DC9-B9BC-D13771588D4C}">
      <dsp:nvSpPr>
        <dsp:cNvPr id="0" name=""/>
        <dsp:cNvSpPr/>
      </dsp:nvSpPr>
      <dsp:spPr>
        <a:xfrm rot="10800000">
          <a:off x="1121168" y="2365656"/>
          <a:ext cx="3547110" cy="910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7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2020 Election Results discouraged belief for a blue shift in Texas</a:t>
          </a:r>
          <a:endParaRPr lang="en-US" sz="1700" kern="1200" dirty="0"/>
        </a:p>
      </dsp:txBody>
      <dsp:txXfrm rot="10800000">
        <a:off x="1348892" y="2365656"/>
        <a:ext cx="3319386" cy="910895"/>
      </dsp:txXfrm>
    </dsp:sp>
    <dsp:sp modelId="{BFDFCAC6-2D74-4051-870B-B913B2B2F7E6}">
      <dsp:nvSpPr>
        <dsp:cNvPr id="0" name=""/>
        <dsp:cNvSpPr/>
      </dsp:nvSpPr>
      <dsp:spPr>
        <a:xfrm>
          <a:off x="665721" y="2365656"/>
          <a:ext cx="910895" cy="9108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CE7D0-9D30-49BE-9041-FFAEDF35D965}">
      <dsp:nvSpPr>
        <dsp:cNvPr id="0" name=""/>
        <dsp:cNvSpPr/>
      </dsp:nvSpPr>
      <dsp:spPr>
        <a:xfrm>
          <a:off x="0" y="71484"/>
          <a:ext cx="5334000" cy="101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1"/>
            </a:rPr>
            <a:t>05.31.21</a:t>
          </a:r>
          <a:r>
            <a:rPr lang="en-US" sz="1700" kern="1200" dirty="0"/>
            <a:t>: SB 7 passes, including new ID requirements for mail-in ballots and early voting restrictions</a:t>
          </a:r>
        </a:p>
      </dsp:txBody>
      <dsp:txXfrm>
        <a:off x="49397" y="120881"/>
        <a:ext cx="5235206" cy="913109"/>
      </dsp:txXfrm>
    </dsp:sp>
    <dsp:sp modelId="{D83A79DB-EDD6-4E41-9703-E3B9A1334F6D}">
      <dsp:nvSpPr>
        <dsp:cNvPr id="0" name=""/>
        <dsp:cNvSpPr/>
      </dsp:nvSpPr>
      <dsp:spPr>
        <a:xfrm>
          <a:off x="0" y="1132348"/>
          <a:ext cx="5334000" cy="101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2"/>
            </a:rPr>
            <a:t>10.11.20</a:t>
          </a:r>
          <a:r>
            <a:rPr lang="en-US" sz="1700" kern="1200" dirty="0"/>
            <a:t>: Texas Counties Blocked from offering multiple mail-in ballot drop-off locations</a:t>
          </a:r>
        </a:p>
      </dsp:txBody>
      <dsp:txXfrm>
        <a:off x="49397" y="1181745"/>
        <a:ext cx="5235206" cy="913109"/>
      </dsp:txXfrm>
    </dsp:sp>
    <dsp:sp modelId="{3DFF66C7-7318-472C-BC95-9FBC50F3B641}">
      <dsp:nvSpPr>
        <dsp:cNvPr id="0" name=""/>
        <dsp:cNvSpPr/>
      </dsp:nvSpPr>
      <dsp:spPr>
        <a:xfrm>
          <a:off x="0" y="2193211"/>
          <a:ext cx="5334000" cy="101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hlinkClick xmlns:r="http://schemas.openxmlformats.org/officeDocument/2006/relationships" r:id="rId3"/>
            </a:rPr>
            <a:t>9.23.20</a:t>
          </a:r>
          <a:r>
            <a:rPr lang="en-US" sz="1700" kern="1200" dirty="0"/>
            <a:t>: Texas Republicans sue to stop Gov. Greg Abbott's extension of early voting period during the pandemic </a:t>
          </a:r>
        </a:p>
      </dsp:txBody>
      <dsp:txXfrm>
        <a:off x="49397" y="2242608"/>
        <a:ext cx="5235206" cy="9131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6530B-90DB-4936-8793-F3F4A00299E8}">
      <dsp:nvSpPr>
        <dsp:cNvPr id="0" name=""/>
        <dsp:cNvSpPr/>
      </dsp:nvSpPr>
      <dsp:spPr>
        <a:xfrm>
          <a:off x="26" y="74890"/>
          <a:ext cx="2492499" cy="743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We used a LASSO Regression Model</a:t>
          </a:r>
          <a:endParaRPr lang="en-US" sz="1900" kern="1200"/>
        </a:p>
      </dsp:txBody>
      <dsp:txXfrm>
        <a:off x="26" y="74890"/>
        <a:ext cx="2492499" cy="743987"/>
      </dsp:txXfrm>
    </dsp:sp>
    <dsp:sp modelId="{47591F02-2A57-40EB-881F-BDDBC21F3214}">
      <dsp:nvSpPr>
        <dsp:cNvPr id="0" name=""/>
        <dsp:cNvSpPr/>
      </dsp:nvSpPr>
      <dsp:spPr>
        <a:xfrm>
          <a:off x="26" y="818877"/>
          <a:ext cx="2492499" cy="23828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/>
            <a:t>Model trained on 2012 and applied to 2016 &amp; 2020 </a:t>
          </a:r>
          <a:endParaRPr lang="en-US" sz="1900" kern="1200"/>
        </a:p>
      </dsp:txBody>
      <dsp:txXfrm>
        <a:off x="26" y="818877"/>
        <a:ext cx="2492499" cy="2382831"/>
      </dsp:txXfrm>
    </dsp:sp>
    <dsp:sp modelId="{1DFCFA8F-122B-465C-BB89-FAB0E4920E75}">
      <dsp:nvSpPr>
        <dsp:cNvPr id="0" name=""/>
        <dsp:cNvSpPr/>
      </dsp:nvSpPr>
      <dsp:spPr>
        <a:xfrm>
          <a:off x="2841474" y="74890"/>
          <a:ext cx="2492499" cy="743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Why We Chose This Model:</a:t>
          </a:r>
          <a:endParaRPr lang="en-US" sz="1900" kern="1200" dirty="0"/>
        </a:p>
      </dsp:txBody>
      <dsp:txXfrm>
        <a:off x="2841474" y="74890"/>
        <a:ext cx="2492499" cy="743987"/>
      </dsp:txXfrm>
    </dsp:sp>
    <dsp:sp modelId="{50F0EBAD-F57F-4A1F-93F2-1E47E86AD695}">
      <dsp:nvSpPr>
        <dsp:cNvPr id="0" name=""/>
        <dsp:cNvSpPr/>
      </dsp:nvSpPr>
      <dsp:spPr>
        <a:xfrm>
          <a:off x="2841474" y="818877"/>
          <a:ext cx="2492499" cy="23828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/>
            <a:t>Easy interpretation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O</a:t>
          </a:r>
          <a:r>
            <a:rPr lang="en-US" sz="1900" b="0" kern="1200"/>
            <a:t>utperformed other regressors (KNeighbors, Random Forest) on RMSE and R2 metrics</a:t>
          </a:r>
          <a:endParaRPr lang="en-US" sz="1900" kern="1200"/>
        </a:p>
      </dsp:txBody>
      <dsp:txXfrm>
        <a:off x="2841474" y="818877"/>
        <a:ext cx="2492499" cy="23828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45DCA-ACF9-40C4-A575-E9C580124214}">
      <dsp:nvSpPr>
        <dsp:cNvPr id="0" name=""/>
        <dsp:cNvSpPr/>
      </dsp:nvSpPr>
      <dsp:spPr>
        <a:xfrm>
          <a:off x="0" y="191730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2016 Results: Explains 99.7% of variance</a:t>
          </a:r>
        </a:p>
      </dsp:txBody>
      <dsp:txXfrm>
        <a:off x="48605" y="240335"/>
        <a:ext cx="5236790" cy="898460"/>
      </dsp:txXfrm>
    </dsp:sp>
    <dsp:sp modelId="{64DCE7D0-9D30-49BE-9041-FFAEDF35D965}">
      <dsp:nvSpPr>
        <dsp:cNvPr id="0" name=""/>
        <dsp:cNvSpPr/>
      </dsp:nvSpPr>
      <dsp:spPr>
        <a:xfrm>
          <a:off x="0" y="1190449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For 2016 w</a:t>
          </a:r>
          <a:r>
            <a:rPr lang="en-US" sz="2300" b="0" i="0" kern="1200" dirty="0"/>
            <a:t>e were able to </a:t>
          </a:r>
          <a:r>
            <a:rPr lang="en-US" sz="2300" b="1" i="0" kern="1200" dirty="0"/>
            <a:t>reduce error </a:t>
          </a:r>
          <a:r>
            <a:rPr lang="en-US" sz="2300" b="0" i="0" kern="1200" dirty="0"/>
            <a:t>from the baseline model by </a:t>
          </a:r>
          <a:r>
            <a:rPr lang="en-US" sz="2300" b="1" i="0" kern="1200" dirty="0"/>
            <a:t>94.55%</a:t>
          </a:r>
          <a:endParaRPr lang="en-US" sz="2300" b="1" kern="1200" dirty="0"/>
        </a:p>
      </dsp:txBody>
      <dsp:txXfrm>
        <a:off x="48605" y="1239054"/>
        <a:ext cx="5236790" cy="898460"/>
      </dsp:txXfrm>
    </dsp:sp>
    <dsp:sp modelId="{D83A79DB-EDD6-4E41-9703-E3B9A1334F6D}">
      <dsp:nvSpPr>
        <dsp:cNvPr id="0" name=""/>
        <dsp:cNvSpPr/>
      </dsp:nvSpPr>
      <dsp:spPr>
        <a:xfrm>
          <a:off x="0" y="2202375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Better at predicting small county turnout</a:t>
          </a:r>
          <a:endParaRPr lang="en-US" sz="2300" kern="1200" dirty="0"/>
        </a:p>
      </dsp:txBody>
      <dsp:txXfrm>
        <a:off x="48605" y="2250980"/>
        <a:ext cx="5236790" cy="8984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45DCA-ACF9-40C4-A575-E9C580124214}">
      <dsp:nvSpPr>
        <dsp:cNvPr id="0" name=""/>
        <dsp:cNvSpPr/>
      </dsp:nvSpPr>
      <dsp:spPr>
        <a:xfrm>
          <a:off x="0" y="191730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2020 Results: Explains 98.55% of variance</a:t>
          </a:r>
        </a:p>
      </dsp:txBody>
      <dsp:txXfrm>
        <a:off x="48605" y="240335"/>
        <a:ext cx="5236790" cy="898460"/>
      </dsp:txXfrm>
    </dsp:sp>
    <dsp:sp modelId="{64DCE7D0-9D30-49BE-9041-FFAEDF35D965}">
      <dsp:nvSpPr>
        <dsp:cNvPr id="0" name=""/>
        <dsp:cNvSpPr/>
      </dsp:nvSpPr>
      <dsp:spPr>
        <a:xfrm>
          <a:off x="0" y="1190449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For 2020 w</a:t>
          </a:r>
          <a:r>
            <a:rPr lang="en-US" sz="2300" b="0" i="0" kern="1200" dirty="0"/>
            <a:t>e were able to </a:t>
          </a:r>
          <a:r>
            <a:rPr lang="en-US" sz="2300" b="1" i="0" kern="1200" dirty="0"/>
            <a:t>reduce error </a:t>
          </a:r>
          <a:r>
            <a:rPr lang="en-US" sz="2300" b="0" i="0" kern="1200" dirty="0"/>
            <a:t>from the baseline model by </a:t>
          </a:r>
          <a:r>
            <a:rPr lang="en-US" sz="2300" b="1" i="0" kern="1200" dirty="0"/>
            <a:t>87.97%</a:t>
          </a:r>
          <a:endParaRPr lang="en-US" sz="2300" kern="1200" dirty="0"/>
        </a:p>
      </dsp:txBody>
      <dsp:txXfrm>
        <a:off x="48605" y="1239054"/>
        <a:ext cx="5236790" cy="898460"/>
      </dsp:txXfrm>
    </dsp:sp>
    <dsp:sp modelId="{D83A79DB-EDD6-4E41-9703-E3B9A1334F6D}">
      <dsp:nvSpPr>
        <dsp:cNvPr id="0" name=""/>
        <dsp:cNvSpPr/>
      </dsp:nvSpPr>
      <dsp:spPr>
        <a:xfrm>
          <a:off x="0" y="2202375"/>
          <a:ext cx="5334000" cy="995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Better at predicting small county turnout</a:t>
          </a:r>
          <a:endParaRPr lang="en-US" sz="2300" kern="1200" dirty="0"/>
        </a:p>
      </dsp:txBody>
      <dsp:txXfrm>
        <a:off x="48605" y="2250980"/>
        <a:ext cx="5236790" cy="8984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8586B6-5385-4864-9A07-14458935332A}">
      <dsp:nvSpPr>
        <dsp:cNvPr id="0" name=""/>
        <dsp:cNvSpPr/>
      </dsp:nvSpPr>
      <dsp:spPr>
        <a:xfrm rot="5400000">
          <a:off x="3311619" y="-1310864"/>
          <a:ext cx="631001" cy="34137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</a:t>
          </a:r>
          <a:r>
            <a:rPr lang="en-US" sz="1000" b="0" kern="1200" dirty="0"/>
            <a:t>dentify features influencing voter turnout 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U</a:t>
          </a:r>
          <a:r>
            <a:rPr lang="en-US" sz="1000" b="0" kern="1200" dirty="0"/>
            <a:t>se them to predict county results</a:t>
          </a:r>
          <a:endParaRPr lang="en-US" sz="1000" kern="1200" dirty="0"/>
        </a:p>
      </dsp:txBody>
      <dsp:txXfrm rot="-5400000">
        <a:off x="1920240" y="111318"/>
        <a:ext cx="3382957" cy="569395"/>
      </dsp:txXfrm>
    </dsp:sp>
    <dsp:sp modelId="{C64E1BB7-F208-4779-AD2B-C023A472420A}">
      <dsp:nvSpPr>
        <dsp:cNvPr id="0" name=""/>
        <dsp:cNvSpPr/>
      </dsp:nvSpPr>
      <dsp:spPr>
        <a:xfrm>
          <a:off x="0" y="1639"/>
          <a:ext cx="1920240" cy="788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Our Goal </a:t>
          </a:r>
          <a:endParaRPr lang="en-US" sz="1600" kern="1200" dirty="0"/>
        </a:p>
      </dsp:txBody>
      <dsp:txXfrm>
        <a:off x="38504" y="40143"/>
        <a:ext cx="1843232" cy="711743"/>
      </dsp:txXfrm>
    </dsp:sp>
    <dsp:sp modelId="{7C170D03-8EA7-44DF-9F99-DD08CF280B34}">
      <dsp:nvSpPr>
        <dsp:cNvPr id="0" name=""/>
        <dsp:cNvSpPr/>
      </dsp:nvSpPr>
      <dsp:spPr>
        <a:xfrm rot="5400000">
          <a:off x="3311619" y="-482674"/>
          <a:ext cx="631001" cy="34137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Large </a:t>
          </a:r>
          <a:r>
            <a:rPr lang="en-US" sz="1000" b="0" kern="1200" dirty="0"/>
            <a:t>size (38 electoral votes)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</a:t>
          </a:r>
          <a:r>
            <a:rPr lang="en-US" sz="1000" b="0" kern="1200"/>
            <a:t>emographic changes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V</a:t>
          </a:r>
          <a:r>
            <a:rPr lang="en-US" sz="1000" b="0" kern="1200"/>
            <a:t>oting law controversy</a:t>
          </a:r>
          <a:endParaRPr lang="en-US" sz="1000" kern="1200"/>
        </a:p>
      </dsp:txBody>
      <dsp:txXfrm rot="-5400000">
        <a:off x="1920240" y="939508"/>
        <a:ext cx="3382957" cy="569395"/>
      </dsp:txXfrm>
    </dsp:sp>
    <dsp:sp modelId="{5C39DDAD-6923-4686-A97F-93A39439E2E1}">
      <dsp:nvSpPr>
        <dsp:cNvPr id="0" name=""/>
        <dsp:cNvSpPr/>
      </dsp:nvSpPr>
      <dsp:spPr>
        <a:xfrm>
          <a:off x="0" y="829829"/>
          <a:ext cx="1920240" cy="788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We Chose to Study Texas Because</a:t>
          </a:r>
          <a:endParaRPr lang="en-US" sz="1600" kern="1200" dirty="0"/>
        </a:p>
      </dsp:txBody>
      <dsp:txXfrm>
        <a:off x="38504" y="868333"/>
        <a:ext cx="1843232" cy="711743"/>
      </dsp:txXfrm>
    </dsp:sp>
    <dsp:sp modelId="{A1543795-19CE-46A6-8EC8-0F263C6B8DC2}">
      <dsp:nvSpPr>
        <dsp:cNvPr id="0" name=""/>
        <dsp:cNvSpPr/>
      </dsp:nvSpPr>
      <dsp:spPr>
        <a:xfrm rot="5400000">
          <a:off x="3311619" y="345514"/>
          <a:ext cx="631001" cy="34137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Accurate, especially for small counties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Worse for predicting Democratic Turnout</a:t>
          </a:r>
        </a:p>
      </dsp:txBody>
      <dsp:txXfrm rot="-5400000">
        <a:off x="1920240" y="1767697"/>
        <a:ext cx="3382957" cy="569395"/>
      </dsp:txXfrm>
    </dsp:sp>
    <dsp:sp modelId="{9A8A5B71-7621-46E9-B68F-894DD9B48906}">
      <dsp:nvSpPr>
        <dsp:cNvPr id="0" name=""/>
        <dsp:cNvSpPr/>
      </dsp:nvSpPr>
      <dsp:spPr>
        <a:xfrm>
          <a:off x="0" y="1658018"/>
          <a:ext cx="1920240" cy="788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Lasso Model to Predict Turnout</a:t>
          </a:r>
          <a:endParaRPr lang="en-US" sz="1600" kern="1200" dirty="0"/>
        </a:p>
      </dsp:txBody>
      <dsp:txXfrm>
        <a:off x="38504" y="1696522"/>
        <a:ext cx="1843232" cy="711743"/>
      </dsp:txXfrm>
    </dsp:sp>
    <dsp:sp modelId="{330FE650-F622-4E40-926B-6CED7651805A}">
      <dsp:nvSpPr>
        <dsp:cNvPr id="0" name=""/>
        <dsp:cNvSpPr/>
      </dsp:nvSpPr>
      <dsp:spPr>
        <a:xfrm rot="5400000">
          <a:off x="3311619" y="1173704"/>
          <a:ext cx="631001" cy="34137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Model was conservative and overpredicted Rep. majority in counties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Useful for identifying swing counties</a:t>
          </a:r>
        </a:p>
      </dsp:txBody>
      <dsp:txXfrm rot="-5400000">
        <a:off x="1920240" y="2595887"/>
        <a:ext cx="3382957" cy="569395"/>
      </dsp:txXfrm>
    </dsp:sp>
    <dsp:sp modelId="{E6F07FF1-DB0C-4447-8592-F44A01DC6472}">
      <dsp:nvSpPr>
        <dsp:cNvPr id="0" name=""/>
        <dsp:cNvSpPr/>
      </dsp:nvSpPr>
      <dsp:spPr>
        <a:xfrm>
          <a:off x="0" y="2486208"/>
          <a:ext cx="1920240" cy="788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Logistic Regression to Predict Results</a:t>
          </a:r>
          <a:endParaRPr lang="en-US" sz="1600" kern="1200" dirty="0"/>
        </a:p>
      </dsp:txBody>
      <dsp:txXfrm>
        <a:off x="38504" y="2524712"/>
        <a:ext cx="1843232" cy="711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22:08:31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0,'0'1,"1"1,-1-1,1 0,0 0,-1 0,1 0,0 0,0 0,0 0,-1 0,1 0,0 0,0 0,0-1,1 1,-1 0,0-1,0 1,0-1,0 1,1-1,-1 1,0-1,0 0,1 0,-1 1,3-1,43 4,-40-4,524 3,-271-6,354 3,-589 2,-1 0,33 8,-31-5,47 3,486-6,-272-4,-264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22:08:36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1,'2249'0,"-2223"0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22:08:46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1,'1181'0,"-1155"1,-1 2,30 6,44 4,673-11,-378-5,-158 3,-210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23T22:08:57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29,'91'-3,"-45"1,1 1,57 8,-91-4,-1 0,1 1,21 10,-22-9,-1 0,1-1,0 0,20 3,4-4,60-4,-68 0,0 0,1 2,-1 1,29 6,-24-1,1-1,0-2,0-1,0-2,0-1,43-6,-68 4,0-1,0 0,-1 0,16-9,-15 8,-1 0,1 0,0 1,14-4,61-10,-6 1,109-8,340 22,-266 4,-176-2,-62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65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12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40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6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2012" y="2766219"/>
            <a:ext cx="6220101" cy="1325563"/>
          </a:xfrm>
        </p:spPr>
        <p:txBody>
          <a:bodyPr anchor="ctr">
            <a:no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Predicting </a:t>
            </a:r>
            <a:r>
              <a:rPr lang="en-US" altLang="en-US" dirty="0">
                <a:solidFill>
                  <a:schemeClr val="accent1"/>
                </a:solidFill>
              </a:rPr>
              <a:t>Voter</a:t>
            </a:r>
            <a:r>
              <a:rPr lang="en-US" altLang="en-US" dirty="0">
                <a:solidFill>
                  <a:schemeClr val="accent2"/>
                </a:solidFill>
              </a:rPr>
              <a:t> Turnout in Texas</a:t>
            </a:r>
            <a:endParaRPr lang="en-US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BF48-7726-4ABF-8C72-1636581D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Voter Turnout by County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B84D2C-51D9-42DA-9B3F-E501CAA10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622080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person riding a horse&#10;&#10;Description automatically generated with medium confidence">
            <a:extLst>
              <a:ext uri="{FF2B5EF4-FFF2-40B4-BE49-F238E27FC236}">
                <a16:creationId xmlns:a16="http://schemas.microsoft.com/office/drawing/2014/main" id="{1B800986-EC2C-4DB3-8D66-C23750EF2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707" y="1593273"/>
            <a:ext cx="5384594" cy="35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5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1391-C7CE-4251-B0F7-EA06F8D4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3629025" cy="1189038"/>
          </a:xfrm>
        </p:spPr>
        <p:txBody>
          <a:bodyPr>
            <a:normAutofit/>
          </a:bodyPr>
          <a:lstStyle/>
          <a:p>
            <a:r>
              <a:rPr lang="en-US" sz="3200" dirty="0"/>
              <a:t>Lasso </a:t>
            </a:r>
            <a:br>
              <a:rPr lang="en-US" sz="3200" dirty="0"/>
            </a:br>
            <a:r>
              <a:rPr lang="en-US" sz="3200" dirty="0"/>
              <a:t>Coefficients: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427A3-11D0-4545-9C9D-1C8DBDEB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2" y="831271"/>
            <a:ext cx="8226267" cy="4873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E5397-3209-4567-87D1-0623C0C86308}"/>
              </a:ext>
            </a:extLst>
          </p:cNvPr>
          <p:cNvSpPr txBox="1"/>
          <p:nvPr/>
        </p:nvSpPr>
        <p:spPr>
          <a:xfrm>
            <a:off x="762000" y="1905000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3DDEA28-1323-40B6-86F3-1F90EDAC0342}"/>
                  </a:ext>
                </a:extLst>
              </p14:cNvPr>
              <p14:cNvContentPartPr/>
              <p14:nvPr/>
            </p14:nvContentPartPr>
            <p14:xfrm>
              <a:off x="4276033" y="3038596"/>
              <a:ext cx="923040" cy="19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3DDEA28-1323-40B6-86F3-1F90EDAC03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393" y="2930596"/>
                <a:ext cx="10306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924DCE-7A17-4920-8B07-6227002647F7}"/>
                  </a:ext>
                </a:extLst>
              </p14:cNvPr>
              <p14:cNvContentPartPr/>
              <p14:nvPr/>
            </p14:nvContentPartPr>
            <p14:xfrm>
              <a:off x="4359193" y="3204556"/>
              <a:ext cx="81972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924DCE-7A17-4920-8B07-6227002647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5553" y="3096916"/>
                <a:ext cx="927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D44DCD-295F-4583-8FD1-396F51ACDD35}"/>
                  </a:ext>
                </a:extLst>
              </p14:cNvPr>
              <p14:cNvContentPartPr/>
              <p14:nvPr/>
            </p14:nvContentPartPr>
            <p14:xfrm>
              <a:off x="4220593" y="4423876"/>
              <a:ext cx="1013760" cy="10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D44DCD-295F-4583-8FD1-396F51ACDD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6953" y="4316236"/>
                <a:ext cx="1121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3C873BF-DBD5-4822-8049-CC7210357EAF}"/>
                  </a:ext>
                </a:extLst>
              </p14:cNvPr>
              <p14:cNvContentPartPr/>
              <p14:nvPr/>
            </p14:nvContentPartPr>
            <p14:xfrm>
              <a:off x="4359193" y="2252356"/>
              <a:ext cx="858600" cy="40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3C873BF-DBD5-4822-8049-CC7210357E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5553" y="2144716"/>
                <a:ext cx="96624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72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2016 Lasso Results: Overall Voter Turnout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24E3E-E0EA-4EBB-A8FF-B4308849F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71648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B8E52D-D08A-43B9-9378-EB4BB0031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091" y="2054372"/>
            <a:ext cx="5629564" cy="29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2020 Lasso Results: Overall Voter Turnout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24E3E-E0EA-4EBB-A8FF-B4308849F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158071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835C55-3F4B-4CFA-AB03-F7D643E39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328" y="1905000"/>
            <a:ext cx="5332479" cy="30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9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1FAE-DF4B-4B82-913E-8472532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4438073" cy="1189038"/>
          </a:xfrm>
        </p:spPr>
        <p:txBody>
          <a:bodyPr>
            <a:normAutofit/>
          </a:bodyPr>
          <a:lstStyle/>
          <a:p>
            <a:r>
              <a:rPr lang="en-US" dirty="0"/>
              <a:t>Lasso Results: Party Turnout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067DD-9DF2-4B97-BBD5-1F20A07D4D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1905000"/>
            <a:ext cx="3449782" cy="3276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dirty="0"/>
              <a:t>In 2016, republican turnout was overpredicted whereas Democrat turnout was underpredicted</a:t>
            </a:r>
          </a:p>
          <a:p>
            <a:pPr marL="285750" indent="-285750">
              <a:buFontTx/>
              <a:buChar char="-"/>
            </a:pPr>
            <a:r>
              <a:rPr lang="en-US" b="0" dirty="0"/>
              <a:t>This model would predict a Republican victory in 2016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B6E00-2CD6-448E-BF65-8A85DE22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71" y="1049625"/>
            <a:ext cx="7452874" cy="42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3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1FAE-DF4B-4B82-913E-8472532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4438073" cy="1189038"/>
          </a:xfrm>
        </p:spPr>
        <p:txBody>
          <a:bodyPr>
            <a:normAutofit/>
          </a:bodyPr>
          <a:lstStyle/>
          <a:p>
            <a:r>
              <a:rPr lang="en-US" dirty="0"/>
              <a:t>Lasso Results: Party Turnout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067DD-9DF2-4B97-BBD5-1F20A07D4D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1905000"/>
            <a:ext cx="3449782" cy="3276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dirty="0"/>
              <a:t>In 2020, turnout was underpredicted for both parties. This could be due to very high turnout in 2020</a:t>
            </a:r>
          </a:p>
          <a:p>
            <a:pPr marL="285750" indent="-285750">
              <a:buFontTx/>
              <a:buChar char="-"/>
            </a:pPr>
            <a:r>
              <a:rPr lang="en-US" b="0" dirty="0"/>
              <a:t>Democrat turnout was more severely underpredicted than Republican turnout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4E6A3-39B0-4C5F-8910-161C3539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83" y="997526"/>
            <a:ext cx="7735407" cy="43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3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1FAE-DF4B-4B82-913E-8472532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4438073" cy="1189038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Regression: County Predictions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067DD-9DF2-4B97-BBD5-1F20A07D4D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1905000"/>
            <a:ext cx="4438072" cy="3276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dirty="0"/>
              <a:t>We used a logistic regression model to predict which party would have higher turnout in a county</a:t>
            </a:r>
          </a:p>
          <a:p>
            <a:pPr marL="285750" indent="-285750">
              <a:buFontTx/>
              <a:buChar char="-"/>
            </a:pPr>
            <a:r>
              <a:rPr lang="en-US" b="0" dirty="0"/>
              <a:t>Predicting at the county level is useful for stakeholders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711D4B8-F058-4BB4-A0AA-45CE52C8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255" y="950641"/>
            <a:ext cx="4932218" cy="4437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044D8-9E6D-4744-927D-ED5FE10A34CF}"/>
              </a:ext>
            </a:extLst>
          </p:cNvPr>
          <p:cNvSpPr txBox="1"/>
          <p:nvPr/>
        </p:nvSpPr>
        <p:spPr>
          <a:xfrm>
            <a:off x="7167418" y="531297"/>
            <a:ext cx="276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 = Dem, 0 = Rep</a:t>
            </a:r>
          </a:p>
        </p:txBody>
      </p:sp>
    </p:spTree>
    <p:extLst>
      <p:ext uri="{BB962C8B-B14F-4D97-AF65-F5344CB8AC3E}">
        <p14:creationId xmlns:p14="http://schemas.microsoft.com/office/powerpoint/2010/main" val="3840330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1FAE-DF4B-4B82-913E-8472532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4438073" cy="1189038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Regression: County Predictions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067DD-9DF2-4B97-BBD5-1F20A07D4D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1905000"/>
            <a:ext cx="3449782" cy="3276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dirty="0"/>
              <a:t>In both 2016 &amp; 2020 our model was better at predicting Republican counties</a:t>
            </a:r>
          </a:p>
          <a:p>
            <a:pPr marL="285750" indent="-285750">
              <a:buFontTx/>
              <a:buChar char="-"/>
            </a:pPr>
            <a:r>
              <a:rPr lang="en-US" b="0" dirty="0"/>
              <a:t>23% of Democratic counties were predicted to be Republican</a:t>
            </a:r>
          </a:p>
          <a:p>
            <a:pPr marL="285750" indent="-285750">
              <a:buFontTx/>
              <a:buChar char="-"/>
            </a:pPr>
            <a:endParaRPr lang="en-US" b="0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0369186-BAD0-48E7-A67C-87E5B8C7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350" y="900629"/>
            <a:ext cx="4936014" cy="4440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C618BF-4001-4C6D-BDB0-A41BEFEB4425}"/>
              </a:ext>
            </a:extLst>
          </p:cNvPr>
          <p:cNvSpPr txBox="1"/>
          <p:nvPr/>
        </p:nvSpPr>
        <p:spPr>
          <a:xfrm>
            <a:off x="7305964" y="531297"/>
            <a:ext cx="276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 = Dem, 0 = Rep</a:t>
            </a:r>
          </a:p>
        </p:txBody>
      </p:sp>
    </p:spTree>
    <p:extLst>
      <p:ext uri="{BB962C8B-B14F-4D97-AF65-F5344CB8AC3E}">
        <p14:creationId xmlns:p14="http://schemas.microsoft.com/office/powerpoint/2010/main" val="368333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04BF-5F69-4F2F-B750-0F4AFBBF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County Results vs Actual Results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4D14345-7254-46E2-A78B-CCB05978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012" y="1459346"/>
            <a:ext cx="7014788" cy="4257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BE46C-3FD1-4999-A5B7-8B8F1DEFD857}"/>
              </a:ext>
            </a:extLst>
          </p:cNvPr>
          <p:cNvSpPr txBox="1"/>
          <p:nvPr/>
        </p:nvSpPr>
        <p:spPr>
          <a:xfrm>
            <a:off x="2032000" y="552334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Predicted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8A6308-73CB-4D3A-ADCE-86DEBFAE53BA}"/>
              </a:ext>
            </a:extLst>
          </p:cNvPr>
          <p:cNvSpPr txBox="1"/>
          <p:nvPr/>
        </p:nvSpPr>
        <p:spPr>
          <a:xfrm>
            <a:off x="6695950" y="552334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Actual Results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9D087D6-E212-4705-9522-D237DEB3A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8" y="1736520"/>
            <a:ext cx="4273443" cy="35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7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889F-E052-45B4-9185-3C07A9D2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A2898A1-BB08-4812-87C7-0A0318BEB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987296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 descr="A person smiling in front of a flag&#10;&#10;Description automatically generated with medium confidence">
            <a:extLst>
              <a:ext uri="{FF2B5EF4-FFF2-40B4-BE49-F238E27FC236}">
                <a16:creationId xmlns:a16="http://schemas.microsoft.com/office/drawing/2014/main" id="{2824CBDA-D80A-435F-B53E-E1DB07018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50" y="1567921"/>
            <a:ext cx="2745959" cy="3478213"/>
          </a:xfrm>
          <a:prstGeom prst="rect">
            <a:avLst/>
          </a:prstGeom>
        </p:spPr>
      </p:pic>
      <p:pic>
        <p:nvPicPr>
          <p:cNvPr id="17" name="Picture 16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4C6D0C4B-2665-41D9-92A6-EB604959C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9440" y="1567921"/>
            <a:ext cx="2782570" cy="34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8DA6-DBFE-457E-AE62-BC4390F4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9CB59-1262-4D41-9FD0-34F7EA971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DNC wants to investigate factors influencing voter turnout and election results. Texas is of particular interest because of its size, demographic changes, and fluctuating voting laws.</a:t>
            </a:r>
          </a:p>
        </p:txBody>
      </p:sp>
    </p:spTree>
    <p:extLst>
      <p:ext uri="{BB962C8B-B14F-4D97-AF65-F5344CB8AC3E}">
        <p14:creationId xmlns:p14="http://schemas.microsoft.com/office/powerpoint/2010/main" val="252464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340929" cy="3276600"/>
          </a:xfrm>
        </p:spPr>
        <p:txBody>
          <a:bodyPr/>
          <a:lstStyle/>
          <a:p>
            <a:r>
              <a:rPr lang="en-US" altLang="en-US" dirty="0"/>
              <a:t>Part 1: Problem Statement &amp; Data Collection</a:t>
            </a:r>
          </a:p>
          <a:p>
            <a:pPr lvl="1"/>
            <a:r>
              <a:rPr lang="en-US" altLang="en-US" dirty="0"/>
              <a:t>Reasons to Investigate Voter Turnout in Texas</a:t>
            </a:r>
          </a:p>
          <a:p>
            <a:pPr lvl="1"/>
            <a:r>
              <a:rPr lang="en-US" altLang="en-US" dirty="0"/>
              <a:t>Texas Demographics and Voting History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Part 2: Modeling to Predict Turnout and Election Results</a:t>
            </a:r>
          </a:p>
          <a:p>
            <a:pPr lvl="1"/>
            <a:r>
              <a:rPr lang="en-US" altLang="en-US" dirty="0"/>
              <a:t>Predicting Voter Turnout using LASSO Regression</a:t>
            </a:r>
          </a:p>
          <a:p>
            <a:pPr lvl="1"/>
            <a:r>
              <a:rPr lang="en-US" altLang="en-US" dirty="0"/>
              <a:t>Predicting Election Results by Expected Party Turnout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995467"/>
            <a:ext cx="9141397" cy="61555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en-US" dirty="0"/>
              <a:t>Demographics &amp; Voting Laws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0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1391-C7CE-4251-B0F7-EA06F8D4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3538537" cy="1189038"/>
          </a:xfrm>
        </p:spPr>
        <p:txBody>
          <a:bodyPr>
            <a:normAutofit/>
          </a:bodyPr>
          <a:lstStyle/>
          <a:p>
            <a:r>
              <a:rPr lang="en-US" sz="3200" dirty="0"/>
              <a:t>Texas Hispanic Population: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2D0E82-8A55-4AF3-BC4C-59CD9F2F6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562721"/>
              </p:ext>
            </p:extLst>
          </p:nvPr>
        </p:nvGraphicFramePr>
        <p:xfrm>
          <a:off x="762001" y="1905000"/>
          <a:ext cx="329565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8E386CA-A686-4BEE-BE9F-C30745A9C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378" y="715963"/>
            <a:ext cx="7732657" cy="46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1391-C7CE-4251-B0F7-EA06F8D4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3629025" cy="1189038"/>
          </a:xfrm>
        </p:spPr>
        <p:txBody>
          <a:bodyPr>
            <a:normAutofit/>
          </a:bodyPr>
          <a:lstStyle/>
          <a:p>
            <a:r>
              <a:rPr lang="en-US" sz="3200" dirty="0"/>
              <a:t>Texas Unemployment: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B316829-9500-4F12-A801-7F4EA1CC1743}"/>
              </a:ext>
            </a:extLst>
          </p:cNvPr>
          <p:cNvGraphicFramePr/>
          <p:nvPr/>
        </p:nvGraphicFramePr>
        <p:xfrm>
          <a:off x="762001" y="1905000"/>
          <a:ext cx="329565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30E656C5-0409-4C5E-8DB2-75347B60B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537" y="715963"/>
            <a:ext cx="7598305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6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/>
          <a:lstStyle/>
          <a:p>
            <a:r>
              <a:rPr lang="en-US" dirty="0"/>
              <a:t>Will Texas go Blue?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24E3E-E0EA-4EBB-A8FF-B4308849F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143832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CACE017-8F1B-4834-A222-048329DE4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387" y="1419225"/>
            <a:ext cx="6181725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Voting Laws in Texas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24E3E-E0EA-4EBB-A8FF-B4308849F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800066"/>
              </p:ext>
            </p:extLst>
          </p:nvPr>
        </p:nvGraphicFramePr>
        <p:xfrm>
          <a:off x="762000" y="1905000"/>
          <a:ext cx="533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826A54B-4AB7-488B-B986-39D2C8B00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863" y="114300"/>
            <a:ext cx="405943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1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995467"/>
            <a:ext cx="9141397" cy="615553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altLang="en-US" dirty="0"/>
              <a:t>Predicting Turnout and Election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F283A3-AA81-4663-8764-64F64C723FD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1803</TotalTime>
  <Words>565</Words>
  <Application>Microsoft Office PowerPoint</Application>
  <PresentationFormat>Widescreen</PresentationFormat>
  <Paragraphs>76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Segoe UI</vt:lpstr>
      <vt:lpstr>Office Theme</vt:lpstr>
      <vt:lpstr>Predicting Voter Turnout in Texas</vt:lpstr>
      <vt:lpstr>Problem Statement</vt:lpstr>
      <vt:lpstr>Overview</vt:lpstr>
      <vt:lpstr>Background</vt:lpstr>
      <vt:lpstr>Texas Hispanic Population:</vt:lpstr>
      <vt:lpstr>Texas Unemployment:</vt:lpstr>
      <vt:lpstr>Will Texas go Blue?</vt:lpstr>
      <vt:lpstr>Voting Laws in Texas</vt:lpstr>
      <vt:lpstr>Modeling</vt:lpstr>
      <vt:lpstr>Predicting Voter Turnout by County</vt:lpstr>
      <vt:lpstr>Lasso  Coefficients:</vt:lpstr>
      <vt:lpstr>2016 Lasso Results: Overall Voter Turnout</vt:lpstr>
      <vt:lpstr>2020 Lasso Results: Overall Voter Turnout</vt:lpstr>
      <vt:lpstr>Lasso Results: Party Turnout</vt:lpstr>
      <vt:lpstr>Lasso Results: Party Turnout</vt:lpstr>
      <vt:lpstr>Logistic Regression: County Predictions</vt:lpstr>
      <vt:lpstr>Logistic Regression: County Predictions</vt:lpstr>
      <vt:lpstr>Predicted County Results vs Actual Results</vt:lpstr>
      <vt:lpstr>Conclusion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Voter Turnout in Texas</dc:title>
  <dc:subject/>
  <dc:creator>Jack Olson</dc:creator>
  <cp:keywords/>
  <dc:description/>
  <cp:lastModifiedBy>Jack Olson</cp:lastModifiedBy>
  <cp:revision>43</cp:revision>
  <dcterms:created xsi:type="dcterms:W3CDTF">2021-06-22T16:29:19Z</dcterms:created>
  <dcterms:modified xsi:type="dcterms:W3CDTF">2021-06-24T16:14:00Z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